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61" r:id="rId2"/>
    <p:sldId id="262" r:id="rId3"/>
    <p:sldId id="256" r:id="rId4"/>
    <p:sldId id="257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00"/>
    <a:srgbClr val="1F4E79"/>
    <a:srgbClr val="FFFFFF"/>
    <a:srgbClr val="203879"/>
    <a:srgbClr val="F3F8FF"/>
    <a:srgbClr val="F7FAFF"/>
    <a:srgbClr val="000000"/>
    <a:srgbClr val="DEEBFD"/>
    <a:srgbClr val="E8F0F4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hortanbayev" userId="4d41cb16-d746-4cab-8ba0-f74a85b44976" providerId="ADAL" clId="{8FE4C0FD-5943-4934-9E26-0020B8408B60}"/>
    <pc:docChg chg="modSld">
      <pc:chgData name="Erik Shortanbayev" userId="4d41cb16-d746-4cab-8ba0-f74a85b44976" providerId="ADAL" clId="{8FE4C0FD-5943-4934-9E26-0020B8408B60}" dt="2025-04-24T13:57:49.716" v="0" actId="20577"/>
      <pc:docMkLst>
        <pc:docMk/>
      </pc:docMkLst>
      <pc:sldChg chg="modSp mod">
        <pc:chgData name="Erik Shortanbayev" userId="4d41cb16-d746-4cab-8ba0-f74a85b44976" providerId="ADAL" clId="{8FE4C0FD-5943-4934-9E26-0020B8408B60}" dt="2025-04-24T13:57:49.716" v="0" actId="20577"/>
        <pc:sldMkLst>
          <pc:docMk/>
          <pc:sldMk cId="0" sldId="256"/>
        </pc:sldMkLst>
        <pc:spChg chg="mod">
          <ac:chgData name="Erik Shortanbayev" userId="4d41cb16-d746-4cab-8ba0-f74a85b44976" providerId="ADAL" clId="{8FE4C0FD-5943-4934-9E26-0020B8408B60}" dt="2025-04-24T13:57:49.716" v="0" actId="20577"/>
          <ac:spMkLst>
            <pc:docMk/>
            <pc:sldMk cId="0" sldId="256"/>
            <ac:spMk id="18" creationId="{9D7E22D8-E533-1E5D-B168-199BB72A21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E298B-69EA-CBFC-686F-7B3F984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0350CC6-5C02-7630-2A27-8AE3C38E4CF0}"/>
              </a:ext>
            </a:extLst>
          </p:cNvPr>
          <p:cNvSpPr/>
          <p:nvPr/>
        </p:nvSpPr>
        <p:spPr>
          <a:xfrm rot="16200000">
            <a:off x="1142999" y="-1143005"/>
            <a:ext cx="6857995" cy="9144002"/>
          </a:xfrm>
          <a:prstGeom prst="rtTriangle">
            <a:avLst/>
          </a:prstGeom>
          <a:solidFill>
            <a:srgbClr val="1F4E79">
              <a:alpha val="5019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38EC4-D1D9-F7AF-16E6-3E72AB81ECCD}"/>
              </a:ext>
            </a:extLst>
          </p:cNvPr>
          <p:cNvSpPr txBox="1"/>
          <p:nvPr/>
        </p:nvSpPr>
        <p:spPr>
          <a:xfrm>
            <a:off x="3265714" y="4698883"/>
            <a:ext cx="667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  <a:t> </a:t>
            </a:r>
            <a:b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</a:b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07E1F0-856C-BC88-85C4-4A02B26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-94298"/>
            <a:ext cx="4676037" cy="2981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E580E-FD1C-E800-E8AA-A4770E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58E74-33DA-8FE4-1258-95FA8C1D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73368-7684-5BBF-083D-964A2F63DAFD}"/>
              </a:ext>
            </a:extLst>
          </p:cNvPr>
          <p:cNvSpPr txBox="1"/>
          <p:nvPr/>
        </p:nvSpPr>
        <p:spPr>
          <a:xfrm>
            <a:off x="479482" y="845374"/>
            <a:ext cx="96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Проект: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B9AB-E1A1-11B6-1C8B-7846058BBA99}"/>
              </a:ext>
            </a:extLst>
          </p:cNvPr>
          <p:cNvSpPr txBox="1"/>
          <p:nvPr/>
        </p:nvSpPr>
        <p:spPr>
          <a:xfrm>
            <a:off x="455902" y="1201134"/>
            <a:ext cx="426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CarriageReturn_MSFontService"/>
              </a:rPr>
              <a:t> 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A456-CB77-F48B-EE15-CE8C038DEAB9}"/>
              </a:ext>
            </a:extLst>
          </p:cNvPr>
          <p:cNvSpPr txBox="1"/>
          <p:nvPr/>
        </p:nvSpPr>
        <p:spPr>
          <a:xfrm>
            <a:off x="5325878" y="906929"/>
            <a:ext cx="105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Раздел: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KZ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8616D-7841-38D5-A75C-D756B939CAC8}"/>
              </a:ext>
            </a:extLst>
          </p:cNvPr>
          <p:cNvSpPr txBox="1"/>
          <p:nvPr/>
        </p:nvSpPr>
        <p:spPr>
          <a:xfrm>
            <a:off x="5325878" y="1217973"/>
            <a:ext cx="388360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ГОСТИНИЧНЫЙ КОМПЛЕКС И БИЗНЕС ЦЕНТР</a:t>
            </a:r>
            <a:endParaRPr lang="ru-K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BA347-D8C8-E226-EC5C-432768A6A562}"/>
              </a:ext>
            </a:extLst>
          </p:cNvPr>
          <p:cNvSpPr/>
          <p:nvPr/>
        </p:nvSpPr>
        <p:spPr>
          <a:xfrm>
            <a:off x="440039" y="1985192"/>
            <a:ext cx="8235307" cy="1736676"/>
          </a:xfrm>
          <a:prstGeom prst="rect">
            <a:avLst/>
          </a:prstGeom>
          <a:solidFill>
            <a:srgbClr val="1F4E79">
              <a:alpha val="44706"/>
            </a:srgb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E555E-2513-77CD-F8BF-966858DF15EA}"/>
              </a:ext>
            </a:extLst>
          </p:cNvPr>
          <p:cNvSpPr txBox="1"/>
          <p:nvPr/>
        </p:nvSpPr>
        <p:spPr>
          <a:xfrm>
            <a:off x="584268" y="2044192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Инициатор: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Формат: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Срок реализации: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Местоположение:</a:t>
            </a: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Инвесторские </a:t>
            </a:r>
            <a:endParaRPr lang="en-US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преференции: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0925-9CEB-FCC4-6813-E4491E96D180}"/>
              </a:ext>
            </a:extLst>
          </p:cNvPr>
          <p:cNvSpPr txBox="1"/>
          <p:nvPr/>
        </p:nvSpPr>
        <p:spPr>
          <a:xfrm>
            <a:off x="2655664" y="2068313"/>
            <a:ext cx="70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ТОО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SKYHANSA»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BOOT (строительство – владение – эксплуатация – передача)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KZ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2025–2032</a:t>
            </a:r>
            <a: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СЭЗ «Хоргос», 840 га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0% налог на землю, имущество, КПН, НДС; свободная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таможенная зона </a:t>
            </a:r>
            <a:endParaRPr lang="ru-KZ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B40057-BB37-EE1C-AD0C-CDCBB92F28BA}"/>
              </a:ext>
            </a:extLst>
          </p:cNvPr>
          <p:cNvCxnSpPr>
            <a:cxnSpLocks/>
          </p:cNvCxnSpPr>
          <p:nvPr/>
        </p:nvCxnSpPr>
        <p:spPr>
          <a:xfrm>
            <a:off x="2521708" y="2124077"/>
            <a:ext cx="0" cy="1513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6711C-556E-0285-8C42-CDA857DB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95" y="207960"/>
            <a:ext cx="1965617" cy="11905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3F0AD-7CE0-1253-23F6-B59CF038790D}"/>
              </a:ext>
            </a:extLst>
          </p:cNvPr>
          <p:cNvSpPr/>
          <p:nvPr/>
        </p:nvSpPr>
        <p:spPr>
          <a:xfrm>
            <a:off x="479479" y="4195925"/>
            <a:ext cx="3811981" cy="576881"/>
          </a:xfrm>
          <a:prstGeom prst="rect">
            <a:avLst/>
          </a:prstGeom>
          <a:solidFill>
            <a:srgbClr val="BFBFBF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FC582-69EC-BE5F-8EC6-1A398DABAA57}"/>
              </a:ext>
            </a:extLst>
          </p:cNvPr>
          <p:cNvSpPr txBox="1"/>
          <p:nvPr/>
        </p:nvSpPr>
        <p:spPr>
          <a:xfrm>
            <a:off x="479481" y="4195925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стратегического хаба на границе с КНР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5C9A9-622B-1BE5-4339-634B165B7846}"/>
              </a:ext>
            </a:extLst>
          </p:cNvPr>
          <p:cNvSpPr txBox="1"/>
          <p:nvPr/>
        </p:nvSpPr>
        <p:spPr>
          <a:xfrm>
            <a:off x="440039" y="3779221"/>
            <a:ext cx="42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Цели и ключевые показатели проекта: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8B15B7-D45E-BDC8-E3CE-7465770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5470354"/>
            <a:ext cx="3904403" cy="5768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ABDBC-184A-F5AD-C33D-450D5382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4815356"/>
            <a:ext cx="3893577" cy="6145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BAF8AB-552C-00EA-6807-B4FBB79F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4195925"/>
            <a:ext cx="3904405" cy="576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6FB328-6D30-F197-DE11-24BE8112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6086132"/>
            <a:ext cx="3811981" cy="584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FC8F51-6FA5-74A7-3FAA-5C377B6D6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5468054"/>
            <a:ext cx="3811981" cy="5814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7ADF4-3C2D-64D1-47FA-6D2EE7FA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0" y="4816943"/>
            <a:ext cx="3811982" cy="6145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C65F37-8822-948F-E3E6-32DB93C1EA03}"/>
              </a:ext>
            </a:extLst>
          </p:cNvPr>
          <p:cNvSpPr txBox="1"/>
          <p:nvPr/>
        </p:nvSpPr>
        <p:spPr>
          <a:xfrm>
            <a:off x="468645" y="4824837"/>
            <a:ext cx="354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Объём инвестиций: &gt;250 млрд тенге </a:t>
            </a:r>
            <a:endParaRPr lang="ru-KZ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2D11-BC23-46FA-F636-91B34B274A39}"/>
              </a:ext>
            </a:extLst>
          </p:cNvPr>
          <p:cNvSpPr txBox="1"/>
          <p:nvPr/>
        </p:nvSpPr>
        <p:spPr>
          <a:xfrm>
            <a:off x="479481" y="5447316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Производительность грузопотока: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250 000 тонн/год </a:t>
            </a:r>
            <a:endParaRPr lang="ru-KZ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8398-E933-BAC2-014B-68F44908CF64}"/>
              </a:ext>
            </a:extLst>
          </p:cNvPr>
          <p:cNvSpPr txBox="1"/>
          <p:nvPr/>
        </p:nvSpPr>
        <p:spPr>
          <a:xfrm>
            <a:off x="479482" y="6208255"/>
            <a:ext cx="37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Пассажиропоток: до 2,5 млн чел/год </a:t>
            </a:r>
            <a:endParaRPr lang="ru-KZ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2174C-54C4-4FEF-BC64-CF35BDFADE2E}"/>
              </a:ext>
            </a:extLst>
          </p:cNvPr>
          <p:cNvSpPr txBox="1"/>
          <p:nvPr/>
        </p:nvSpPr>
        <p:spPr>
          <a:xfrm>
            <a:off x="4941506" y="4315088"/>
            <a:ext cx="29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этапа строительства </a:t>
            </a:r>
            <a:endParaRPr lang="ru-KZ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E0878-56E8-D8FD-A827-420BC1209BA6}"/>
              </a:ext>
            </a:extLst>
          </p:cNvPr>
          <p:cNvSpPr txBox="1"/>
          <p:nvPr/>
        </p:nvSpPr>
        <p:spPr>
          <a:xfrm>
            <a:off x="4952712" y="4954924"/>
            <a:ext cx="271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 / LEED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стандарты </a:t>
            </a:r>
            <a:endParaRPr lang="ru-KZ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754FA-2FA8-634A-3A3C-964DE046EA8B}"/>
              </a:ext>
            </a:extLst>
          </p:cNvPr>
          <p:cNvSpPr txBox="1"/>
          <p:nvPr/>
        </p:nvSpPr>
        <p:spPr>
          <a:xfrm>
            <a:off x="4952712" y="5583295"/>
            <a:ext cx="388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Поддержка Правительства РК и СЭЗ </a:t>
            </a:r>
            <a:endParaRPr lang="ru-KZ" sz="1600" b="1" dirty="0"/>
          </a:p>
        </p:txBody>
      </p:sp>
    </p:spTree>
    <p:extLst>
      <p:ext uri="{BB962C8B-B14F-4D97-AF65-F5344CB8AC3E}">
        <p14:creationId xmlns:p14="http://schemas.microsoft.com/office/powerpoint/2010/main" val="41277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5C4294-8B47-11D1-67BA-4F1DCEFF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603056-1477-CD23-9630-C168219B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1210E-7E81-CB47-A66E-C52ED7CC273B}"/>
              </a:ext>
            </a:extLst>
          </p:cNvPr>
          <p:cNvSpPr txBox="1"/>
          <p:nvPr/>
        </p:nvSpPr>
        <p:spPr>
          <a:xfrm>
            <a:off x="646416" y="1027511"/>
            <a:ext cx="65568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ГОСТИНИЧНЫЙ КОМПЛЕКС, АПАРТАМЕНТЫ И БИЗНЕС</a:t>
            </a:r>
            <a:r>
              <a:rPr lang="ru-RU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ЦЕНТР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27360F-0042-7737-E7E3-723317D9754E}"/>
              </a:ext>
            </a:extLst>
          </p:cNvPr>
          <p:cNvSpPr/>
          <p:nvPr/>
        </p:nvSpPr>
        <p:spPr>
          <a:xfrm>
            <a:off x="737118" y="1583375"/>
            <a:ext cx="7679093" cy="1418253"/>
          </a:xfrm>
          <a:prstGeom prst="rect">
            <a:avLst/>
          </a:prstGeom>
          <a:solidFill>
            <a:srgbClr val="1F4E79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80E5B-4603-C4B0-9B38-1CA2E30D3817}"/>
              </a:ext>
            </a:extLst>
          </p:cNvPr>
          <p:cNvSpPr txBox="1"/>
          <p:nvPr/>
        </p:nvSpPr>
        <p:spPr>
          <a:xfrm>
            <a:off x="736324" y="1595685"/>
            <a:ext cx="81990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Цель: Создание комфортной среды для экипажей, сотрудников офисов логистических компаний, пассажиров и делегаций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E765F-8E45-8D82-5CC5-530486A30C82}"/>
              </a:ext>
            </a:extLst>
          </p:cNvPr>
          <p:cNvSpPr txBox="1"/>
          <p:nvPr/>
        </p:nvSpPr>
        <p:spPr>
          <a:xfrm>
            <a:off x="3662265" y="2191957"/>
            <a:ext cx="46279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Размещение, конференции, деловые встречи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Интеграция в туристический и MICE-поток </a:t>
            </a:r>
          </a:p>
          <a:p>
            <a:endParaRPr lang="ru-KZ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367B82D-0290-04DA-9CB7-D3DC6529A7B8}"/>
              </a:ext>
            </a:extLst>
          </p:cNvPr>
          <p:cNvCxnSpPr>
            <a:cxnSpLocks/>
          </p:cNvCxnSpPr>
          <p:nvPr/>
        </p:nvCxnSpPr>
        <p:spPr>
          <a:xfrm flipH="1">
            <a:off x="3657599" y="2292502"/>
            <a:ext cx="4666" cy="56617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6DC53F-603C-A165-22F1-43DC23645AF9}"/>
              </a:ext>
            </a:extLst>
          </p:cNvPr>
          <p:cNvSpPr/>
          <p:nvPr/>
        </p:nvSpPr>
        <p:spPr>
          <a:xfrm>
            <a:off x="737118" y="3429000"/>
            <a:ext cx="7679093" cy="3065106"/>
          </a:xfrm>
          <a:prstGeom prst="rect">
            <a:avLst/>
          </a:prstGeom>
          <a:solidFill>
            <a:srgbClr val="1F4E79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893EEB-7806-DD26-3B87-F2E1B3A92E3E}"/>
              </a:ext>
            </a:extLst>
          </p:cNvPr>
          <p:cNvSpPr/>
          <p:nvPr/>
        </p:nvSpPr>
        <p:spPr>
          <a:xfrm>
            <a:off x="2026592" y="4187587"/>
            <a:ext cx="5176641" cy="62515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646299-B109-85DC-7F52-399FE0139962}"/>
              </a:ext>
            </a:extLst>
          </p:cNvPr>
          <p:cNvSpPr txBox="1"/>
          <p:nvPr/>
        </p:nvSpPr>
        <p:spPr>
          <a:xfrm>
            <a:off x="2312833" y="3594344"/>
            <a:ext cx="300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Инфраструктура комплекса</a:t>
            </a:r>
            <a:endParaRPr lang="ru-KZ" sz="1600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5CE9B0-54F4-455D-42E5-9B4E8FC59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328" y="3613559"/>
            <a:ext cx="191780" cy="2933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9DF36B-4B89-1319-5445-E042B102D4FF}"/>
              </a:ext>
            </a:extLst>
          </p:cNvPr>
          <p:cNvSpPr txBox="1"/>
          <p:nvPr/>
        </p:nvSpPr>
        <p:spPr>
          <a:xfrm>
            <a:off x="2312833" y="4214988"/>
            <a:ext cx="510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Гостиница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3* (110 номеров), апартаменты (40 номеров) </a:t>
            </a:r>
            <a:endParaRPr lang="ru-KZ" sz="16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1FFBDE-7F8E-CB64-E123-F529B22519E0}"/>
              </a:ext>
            </a:extLst>
          </p:cNvPr>
          <p:cNvSpPr/>
          <p:nvPr/>
        </p:nvSpPr>
        <p:spPr>
          <a:xfrm>
            <a:off x="2026592" y="4891917"/>
            <a:ext cx="5176641" cy="62515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4B712A-6CED-D590-6DF8-1117B4A5D4F0}"/>
              </a:ext>
            </a:extLst>
          </p:cNvPr>
          <p:cNvSpPr/>
          <p:nvPr/>
        </p:nvSpPr>
        <p:spPr>
          <a:xfrm>
            <a:off x="2026592" y="5563549"/>
            <a:ext cx="5176641" cy="62515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E22D8-E533-1E5D-B168-199BB72A21A6}"/>
              </a:ext>
            </a:extLst>
          </p:cNvPr>
          <p:cNvSpPr txBox="1"/>
          <p:nvPr/>
        </p:nvSpPr>
        <p:spPr>
          <a:xfrm>
            <a:off x="2312833" y="5017707"/>
            <a:ext cx="477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Бизнес-центр (</a:t>
            </a:r>
            <a:r>
              <a:rPr lang="ru-RU" sz="1600" b="1" dirty="0"/>
              <a:t>1200 кв.м.)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коворкинг </a:t>
            </a:r>
            <a:endParaRPr lang="ru-KZ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0E451-D46A-6060-A55C-D90E6AFF5DDC}"/>
              </a:ext>
            </a:extLst>
          </p:cNvPr>
          <p:cNvSpPr txBox="1"/>
          <p:nvPr/>
        </p:nvSpPr>
        <p:spPr>
          <a:xfrm>
            <a:off x="2317843" y="5689511"/>
            <a:ext cx="4594137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Паркинг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21045A-E393-9528-CF41-D7D190D1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22086F-A3A6-4BAE-27A3-4B975938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A40069-6320-B14D-EB56-47859E7178B5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AB790-3289-B9B3-DBD8-9F942191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415" y="2088447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49B255-01E1-D6A8-AC90-911917532285}"/>
              </a:ext>
            </a:extLst>
          </p:cNvPr>
          <p:cNvSpPr txBox="1"/>
          <p:nvPr/>
        </p:nvSpPr>
        <p:spPr>
          <a:xfrm>
            <a:off x="2465649" y="2037569"/>
            <a:ext cx="303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Ценности для инвестора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8BFF7D-29E1-DC65-672E-539ECF0C5AB8}"/>
              </a:ext>
            </a:extLst>
          </p:cNvPr>
          <p:cNvSpPr/>
          <p:nvPr/>
        </p:nvSpPr>
        <p:spPr>
          <a:xfrm>
            <a:off x="2001415" y="277971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F6DC3-152D-DEE4-0300-0A291CC11EFE}"/>
              </a:ext>
            </a:extLst>
          </p:cNvPr>
          <p:cNvSpPr txBox="1"/>
          <p:nvPr/>
        </p:nvSpPr>
        <p:spPr>
          <a:xfrm>
            <a:off x="2184311" y="2917354"/>
            <a:ext cx="534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Дополнительный доход от аренды и размещения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B75B58-DEA2-732C-BA78-34074A288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832" y="2898218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8F015A-C10D-FA99-E4A7-657472F3E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832" y="3871463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1A6AD0-09EC-B09B-981B-7B2CC1F5C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545" y="4841295"/>
            <a:ext cx="207282" cy="31092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1E9BFE-DDED-458D-7D01-4FFB84B38DB2}"/>
              </a:ext>
            </a:extLst>
          </p:cNvPr>
          <p:cNvSpPr/>
          <p:nvPr/>
        </p:nvSpPr>
        <p:spPr>
          <a:xfrm>
            <a:off x="2001415" y="3712799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026F3A-92A2-839B-90AD-C23494E41807}"/>
              </a:ext>
            </a:extLst>
          </p:cNvPr>
          <p:cNvSpPr/>
          <p:nvPr/>
        </p:nvSpPr>
        <p:spPr>
          <a:xfrm>
            <a:off x="2001415" y="4667475"/>
            <a:ext cx="5248471" cy="628249"/>
          </a:xfrm>
          <a:prstGeom prst="rect">
            <a:avLst/>
          </a:prstGeom>
          <a:solidFill>
            <a:srgbClr val="F3F8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8164E-64F6-B39D-C6EC-A2F9FC72FD58}"/>
              </a:ext>
            </a:extLst>
          </p:cNvPr>
          <p:cNvSpPr txBox="1"/>
          <p:nvPr/>
        </p:nvSpPr>
        <p:spPr>
          <a:xfrm>
            <a:off x="2184311" y="3824653"/>
            <a:ext cx="492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Привлечение туристического потока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3BF8D-28FF-5B93-FDEF-63D3929DE11B}"/>
              </a:ext>
            </a:extLst>
          </p:cNvPr>
          <p:cNvSpPr txBox="1"/>
          <p:nvPr/>
        </p:nvSpPr>
        <p:spPr>
          <a:xfrm>
            <a:off x="2184311" y="4643664"/>
            <a:ext cx="46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Синергия с пассажирским и карго-потоками, международных логистических офисов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EC12-D774-E1CD-E582-234E9473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FE112-9D00-D94B-DB4D-E35321D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07DA1-DD10-EA6E-7168-8B0DC7E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5482E-753D-3239-912B-736880D489F7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71916-99ED-0E89-0F34-3E9248AB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61" y="2059665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C0A94-BF5F-5E75-2A14-7869A9EC7461}"/>
              </a:ext>
            </a:extLst>
          </p:cNvPr>
          <p:cNvSpPr txBox="1"/>
          <p:nvPr/>
        </p:nvSpPr>
        <p:spPr>
          <a:xfrm>
            <a:off x="2466641" y="2002879"/>
            <a:ext cx="46759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Партнёрство и формат участия</a:t>
            </a:r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6E88E-E6C2-E30D-872A-CFB4CFFE90E7}"/>
              </a:ext>
            </a:extLst>
          </p:cNvPr>
          <p:cNvSpPr/>
          <p:nvPr/>
        </p:nvSpPr>
        <p:spPr>
          <a:xfrm>
            <a:off x="2142526" y="2526623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7F9F7-5556-7C03-361C-195F16438ECF}"/>
              </a:ext>
            </a:extLst>
          </p:cNvPr>
          <p:cNvSpPr txBox="1"/>
          <p:nvPr/>
        </p:nvSpPr>
        <p:spPr>
          <a:xfrm>
            <a:off x="2283757" y="2580318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Открыта возможность участия в конкурсах на PMC/EPC контракторов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2572FD-E9E3-8650-CE6B-21F7CDBA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2681212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0F7B7-8C6E-6361-3205-3D676D16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3379521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681238-4123-68E8-E5BF-32003A2A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050738"/>
            <a:ext cx="207282" cy="310923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CC00B37B-6B33-9F25-E423-CA2810F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708146"/>
            <a:ext cx="207282" cy="3109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E24155-F462-5B59-3C0C-090C92AB02EF}"/>
              </a:ext>
            </a:extLst>
          </p:cNvPr>
          <p:cNvSpPr/>
          <p:nvPr/>
        </p:nvSpPr>
        <p:spPr>
          <a:xfrm>
            <a:off x="2153815" y="3212566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AD0C0CA-A48C-F3EC-41FB-D1E0DF5429D5}"/>
              </a:ext>
            </a:extLst>
          </p:cNvPr>
          <p:cNvSpPr/>
          <p:nvPr/>
        </p:nvSpPr>
        <p:spPr>
          <a:xfrm>
            <a:off x="2142527" y="3895768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7D8EB-41D9-111B-FA5A-0081A9CD4020}"/>
              </a:ext>
            </a:extLst>
          </p:cNvPr>
          <p:cNvSpPr/>
          <p:nvPr/>
        </p:nvSpPr>
        <p:spPr>
          <a:xfrm>
            <a:off x="2153814" y="457897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7ABEB4-02AF-984A-9370-E79EDAF4C4E1}"/>
              </a:ext>
            </a:extLst>
          </p:cNvPr>
          <p:cNvSpPr/>
          <p:nvPr/>
        </p:nvSpPr>
        <p:spPr>
          <a:xfrm>
            <a:off x="2144925" y="5262172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12C08-39BB-1B00-74B8-34D0F7E0F494}"/>
              </a:ext>
            </a:extLst>
          </p:cNvPr>
          <p:cNvSpPr txBox="1"/>
          <p:nvPr/>
        </p:nvSpPr>
        <p:spPr>
          <a:xfrm>
            <a:off x="2283757" y="3400119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BOOT – долгосрочное владение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D059F-6FDD-B3E3-4B50-5D1B0AD1C979}"/>
              </a:ext>
            </a:extLst>
          </p:cNvPr>
          <p:cNvSpPr txBox="1"/>
          <p:nvPr/>
        </p:nvSpPr>
        <p:spPr>
          <a:xfrm>
            <a:off x="2283756" y="4047824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Оператор международных сетевых гостиниц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8687D-D910-338B-7F6B-DCD661B0095F}"/>
              </a:ext>
            </a:extLst>
          </p:cNvPr>
          <p:cNvSpPr txBox="1"/>
          <p:nvPr/>
        </p:nvSpPr>
        <p:spPr>
          <a:xfrm>
            <a:off x="2283757" y="4625713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Юридическая платформа: ТОО SKYHANSA 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(Казахстан – Германия)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38022-032C-5984-437C-1472F24AA471}"/>
              </a:ext>
            </a:extLst>
          </p:cNvPr>
          <p:cNvSpPr txBox="1"/>
          <p:nvPr/>
        </p:nvSpPr>
        <p:spPr>
          <a:xfrm>
            <a:off x="2283757" y="5308915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Проект входит в реестр стратегических и поддерживается МИО и СЭЗ Хоргос 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76249F-C8D7-23F7-2D64-102B58554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656" y="5420834"/>
            <a:ext cx="20728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CDB1FF-8290-0342-5435-1C94144C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CBE-2D81-166D-5C75-44B60ED8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554A52-75F9-D6A2-7EA4-164CBC0B05BF}"/>
              </a:ext>
            </a:extLst>
          </p:cNvPr>
          <p:cNvSpPr/>
          <p:nvPr/>
        </p:nvSpPr>
        <p:spPr>
          <a:xfrm>
            <a:off x="1017037" y="1988572"/>
            <a:ext cx="7100595" cy="3050534"/>
          </a:xfrm>
          <a:prstGeom prst="rect">
            <a:avLst/>
          </a:prstGeom>
          <a:solidFill>
            <a:srgbClr val="1F4E79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2A0DE3-C4D6-E293-8D3E-B624A0E5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53" y="2456087"/>
            <a:ext cx="477239" cy="46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88-D1AC-0329-69BA-8E12D0BB4C82}"/>
              </a:ext>
            </a:extLst>
          </p:cNvPr>
          <p:cNvSpPr txBox="1"/>
          <p:nvPr/>
        </p:nvSpPr>
        <p:spPr>
          <a:xfrm>
            <a:off x="2038710" y="3012131"/>
            <a:ext cx="197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+7 727 250 74 97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7BE3E3-7B1E-14B3-130F-FBF69DE6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00" y="2410718"/>
            <a:ext cx="477239" cy="468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7B4DB-1A0E-18E0-3FDC-597070C5654E}"/>
              </a:ext>
            </a:extLst>
          </p:cNvPr>
          <p:cNvSpPr txBox="1"/>
          <p:nvPr/>
        </p:nvSpPr>
        <p:spPr>
          <a:xfrm>
            <a:off x="5038985" y="2924149"/>
            <a:ext cx="22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Info@skyhansa.com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2B7C-D64E-F2D7-4268-819EC9FE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2" y="3658462"/>
            <a:ext cx="419470" cy="427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FA8534-C5D1-3B7E-B809-6564ABD21C56}"/>
              </a:ext>
            </a:extLst>
          </p:cNvPr>
          <p:cNvSpPr txBox="1"/>
          <p:nvPr/>
        </p:nvSpPr>
        <p:spPr>
          <a:xfrm>
            <a:off x="2180070" y="4164118"/>
            <a:ext cx="19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30151-FB2A-D5B0-4F37-3F50DCC9F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183" y="3689936"/>
            <a:ext cx="419469" cy="474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F1ED4-74B5-225E-D552-727AA509C5C7}"/>
              </a:ext>
            </a:extLst>
          </p:cNvPr>
          <p:cNvSpPr txBox="1"/>
          <p:nvPr/>
        </p:nvSpPr>
        <p:spPr>
          <a:xfrm>
            <a:off x="5069010" y="4164118"/>
            <a:ext cx="228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Алматы, Казахстан</a:t>
            </a:r>
          </a:p>
          <a:p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6306-78AC-AC1A-EF02-515B01885F8C}"/>
              </a:ext>
            </a:extLst>
          </p:cNvPr>
          <p:cNvSpPr txBox="1"/>
          <p:nvPr/>
        </p:nvSpPr>
        <p:spPr>
          <a:xfrm>
            <a:off x="3028011" y="1372308"/>
            <a:ext cx="29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Контакты и обратная связь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3E967-A628-30E7-DC5F-3223564E4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3" y="1372308"/>
            <a:ext cx="22882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900d8ee-d5c8-4011-b0f5-3d14bf86ae25}" enabled="0" method="" siteId="{4900d8ee-d5c8-4011-b0f5-3d14bf86ae2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314</TotalTime>
  <Words>277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WordVisi_MSFontService</vt:lpstr>
      <vt:lpstr>WordVisiCarriageReturn_MSFontService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Aidana Chimbaeva</dc:creator>
  <cp:keywords/>
  <dc:description>generated using python-pptx</dc:description>
  <cp:lastModifiedBy>Erik Shortanbayev</cp:lastModifiedBy>
  <cp:revision>23</cp:revision>
  <dcterms:created xsi:type="dcterms:W3CDTF">2013-01-27T09:14:16Z</dcterms:created>
  <dcterms:modified xsi:type="dcterms:W3CDTF">2025-04-24T13:57:58Z</dcterms:modified>
  <cp:category/>
</cp:coreProperties>
</file>