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sldIdLst>
    <p:sldId id="268" r:id="rId2"/>
    <p:sldId id="269" r:id="rId3"/>
    <p:sldId id="256" r:id="rId4"/>
    <p:sldId id="257" r:id="rId5"/>
    <p:sldId id="270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6E6E6"/>
    <a:srgbClr val="D9D9D9"/>
    <a:srgbClr val="00204F"/>
    <a:srgbClr val="4A657C"/>
    <a:srgbClr val="447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6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E298B-69EA-CBFC-686F-7B3F984F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0350CC6-5C02-7630-2A27-8AE3C38E4CF0}"/>
              </a:ext>
            </a:extLst>
          </p:cNvPr>
          <p:cNvSpPr/>
          <p:nvPr/>
        </p:nvSpPr>
        <p:spPr>
          <a:xfrm rot="16200000">
            <a:off x="1142999" y="-1143005"/>
            <a:ext cx="6857995" cy="9144002"/>
          </a:xfrm>
          <a:prstGeom prst="rtTriangle">
            <a:avLst/>
          </a:prstGeom>
          <a:solidFill>
            <a:srgbClr val="1F4E79">
              <a:alpha val="50196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38EC4-D1D9-F7AF-16E6-3E72AB81ECCD}"/>
              </a:ext>
            </a:extLst>
          </p:cNvPr>
          <p:cNvSpPr txBox="1"/>
          <p:nvPr/>
        </p:nvSpPr>
        <p:spPr>
          <a:xfrm>
            <a:off x="3265714" y="4698883"/>
            <a:ext cx="6672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  <a:t> </a:t>
            </a:r>
            <a:b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</a:b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07E1F0-856C-BC88-85C4-4A02B267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-94298"/>
            <a:ext cx="4676037" cy="2981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6E580E-FD1C-E800-E8AA-A4770EAE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358E74-33DA-8FE4-1258-95FA8C1D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73368-7684-5BBF-083D-964A2F63DAFD}"/>
              </a:ext>
            </a:extLst>
          </p:cNvPr>
          <p:cNvSpPr txBox="1"/>
          <p:nvPr/>
        </p:nvSpPr>
        <p:spPr>
          <a:xfrm>
            <a:off x="479482" y="845374"/>
            <a:ext cx="96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Проект: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lang="ru-K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B9AB-E1A1-11B6-1C8B-7846058BBA99}"/>
              </a:ext>
            </a:extLst>
          </p:cNvPr>
          <p:cNvSpPr txBox="1"/>
          <p:nvPr/>
        </p:nvSpPr>
        <p:spPr>
          <a:xfrm>
            <a:off x="455902" y="1201134"/>
            <a:ext cx="426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WordVisiCarriageReturn_MSFontService"/>
              </a:rPr>
              <a:t> </a:t>
            </a:r>
            <a:br>
              <a:rPr lang="ru-RU" sz="1600" b="1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9A456-CB77-F48B-EE15-CE8C038DEAB9}"/>
              </a:ext>
            </a:extLst>
          </p:cNvPr>
          <p:cNvSpPr txBox="1"/>
          <p:nvPr/>
        </p:nvSpPr>
        <p:spPr>
          <a:xfrm>
            <a:off x="5325878" y="906929"/>
            <a:ext cx="105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Раздел: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KZ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8616D-7841-38D5-A75C-D756B939CAC8}"/>
              </a:ext>
            </a:extLst>
          </p:cNvPr>
          <p:cNvSpPr txBox="1"/>
          <p:nvPr/>
        </p:nvSpPr>
        <p:spPr>
          <a:xfrm>
            <a:off x="5325878" y="1217973"/>
            <a:ext cx="388360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WordVisi_MSFontService"/>
              </a:rPr>
              <a:t>АЭРОДРОМНАЯ ИНФРАСТРУКТУРА</a:t>
            </a:r>
            <a:endParaRPr lang="ru-K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3BA347-D8C8-E226-EC5C-432768A6A562}"/>
              </a:ext>
            </a:extLst>
          </p:cNvPr>
          <p:cNvSpPr/>
          <p:nvPr/>
        </p:nvSpPr>
        <p:spPr>
          <a:xfrm>
            <a:off x="440039" y="1985192"/>
            <a:ext cx="8235307" cy="1736676"/>
          </a:xfrm>
          <a:prstGeom prst="rect">
            <a:avLst/>
          </a:prstGeom>
          <a:solidFill>
            <a:srgbClr val="1F4E79">
              <a:alpha val="44706"/>
            </a:srgb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E555E-2513-77CD-F8BF-966858DF15EA}"/>
              </a:ext>
            </a:extLst>
          </p:cNvPr>
          <p:cNvSpPr txBox="1"/>
          <p:nvPr/>
        </p:nvSpPr>
        <p:spPr>
          <a:xfrm>
            <a:off x="584268" y="2044192"/>
            <a:ext cx="207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Инициатор: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WordVisi_MSFontService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Формат: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Срок реализации: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Местоположение:</a:t>
            </a: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Инвесторские </a:t>
            </a:r>
            <a:endParaRPr lang="en-US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преференции:</a:t>
            </a: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0925-9CEB-FCC4-6813-E4491E96D180}"/>
              </a:ext>
            </a:extLst>
          </p:cNvPr>
          <p:cNvSpPr txBox="1"/>
          <p:nvPr/>
        </p:nvSpPr>
        <p:spPr>
          <a:xfrm>
            <a:off x="2655664" y="2068313"/>
            <a:ext cx="701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ТОО «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SKYHANSA»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BOOT (строительство – владение – эксплуатация – передача)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KZ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2025–2032</a:t>
            </a:r>
            <a: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СЭЗ «Хоргос», 840 га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0% налог на землю, имущество, КПН, НДС; свободная </a:t>
            </a: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таможенная зона </a:t>
            </a:r>
            <a:endParaRPr lang="ru-KZ" sz="16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B40057-BB37-EE1C-AD0C-CDCBB92F28BA}"/>
              </a:ext>
            </a:extLst>
          </p:cNvPr>
          <p:cNvCxnSpPr>
            <a:cxnSpLocks/>
          </p:cNvCxnSpPr>
          <p:nvPr/>
        </p:nvCxnSpPr>
        <p:spPr>
          <a:xfrm>
            <a:off x="2521708" y="2124077"/>
            <a:ext cx="0" cy="15138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6711C-556E-0285-8C42-CDA857DB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95" y="207960"/>
            <a:ext cx="1965617" cy="119057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3F0AD-7CE0-1253-23F6-B59CF038790D}"/>
              </a:ext>
            </a:extLst>
          </p:cNvPr>
          <p:cNvSpPr/>
          <p:nvPr/>
        </p:nvSpPr>
        <p:spPr>
          <a:xfrm>
            <a:off x="479479" y="4195925"/>
            <a:ext cx="3811981" cy="576881"/>
          </a:xfrm>
          <a:prstGeom prst="rect">
            <a:avLst/>
          </a:prstGeom>
          <a:solidFill>
            <a:srgbClr val="BFBFBF">
              <a:alpha val="4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DFC582-69EC-BE5F-8EC6-1A398DABAA57}"/>
              </a:ext>
            </a:extLst>
          </p:cNvPr>
          <p:cNvSpPr txBox="1"/>
          <p:nvPr/>
        </p:nvSpPr>
        <p:spPr>
          <a:xfrm>
            <a:off x="479481" y="4195925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Создание стратегического хаба на границе с КНР </a:t>
            </a:r>
            <a:endParaRPr lang="ru-KZ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5C9A9-622B-1BE5-4339-634B165B7846}"/>
              </a:ext>
            </a:extLst>
          </p:cNvPr>
          <p:cNvSpPr txBox="1"/>
          <p:nvPr/>
        </p:nvSpPr>
        <p:spPr>
          <a:xfrm>
            <a:off x="440039" y="3779221"/>
            <a:ext cx="425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Цели и ключевые показатели проекта: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8B15B7-D45E-BDC8-E3CE-74657703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5470354"/>
            <a:ext cx="3904403" cy="5768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2ABDBC-184A-F5AD-C33D-450D5382C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4815356"/>
            <a:ext cx="3893577" cy="6145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BAF8AB-552C-00EA-6807-B4FBB79F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7" y="4195925"/>
            <a:ext cx="3904405" cy="576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6FB328-6D30-F197-DE11-24BE8112F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6086132"/>
            <a:ext cx="3811981" cy="5847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8FC8F51-6FA5-74A7-3FAA-5C377B6D6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5468054"/>
            <a:ext cx="3811981" cy="5814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7ADF4-3C2D-64D1-47FA-6D2EE7FAC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0" y="4816943"/>
            <a:ext cx="3811982" cy="6145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C65F37-8822-948F-E3E6-32DB93C1EA03}"/>
              </a:ext>
            </a:extLst>
          </p:cNvPr>
          <p:cNvSpPr txBox="1"/>
          <p:nvPr/>
        </p:nvSpPr>
        <p:spPr>
          <a:xfrm>
            <a:off x="468645" y="4824837"/>
            <a:ext cx="354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Объём инвестиций: &gt;250 млрд тенге </a:t>
            </a:r>
            <a:endParaRPr lang="ru-KZ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E2D11-BC23-46FA-F636-91B34B274A39}"/>
              </a:ext>
            </a:extLst>
          </p:cNvPr>
          <p:cNvSpPr txBox="1"/>
          <p:nvPr/>
        </p:nvSpPr>
        <p:spPr>
          <a:xfrm>
            <a:off x="479481" y="5447316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Производительность грузопотока:</a:t>
            </a: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до 250 000 тонн/год </a:t>
            </a:r>
            <a:endParaRPr lang="ru-KZ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6D8398-E933-BAC2-014B-68F44908CF64}"/>
              </a:ext>
            </a:extLst>
          </p:cNvPr>
          <p:cNvSpPr txBox="1"/>
          <p:nvPr/>
        </p:nvSpPr>
        <p:spPr>
          <a:xfrm>
            <a:off x="479482" y="6208255"/>
            <a:ext cx="378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Пассажиропоток: до 2,5 млн чел/год </a:t>
            </a:r>
            <a:endParaRPr lang="ru-KZ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92174C-54C4-4FEF-BC64-CF35BDFADE2E}"/>
              </a:ext>
            </a:extLst>
          </p:cNvPr>
          <p:cNvSpPr txBox="1"/>
          <p:nvPr/>
        </p:nvSpPr>
        <p:spPr>
          <a:xfrm>
            <a:off x="4941506" y="4315088"/>
            <a:ext cx="295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этапа строительства </a:t>
            </a:r>
            <a:endParaRPr lang="ru-KZ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EE0878-56E8-D8FD-A827-420BC1209BA6}"/>
              </a:ext>
            </a:extLst>
          </p:cNvPr>
          <p:cNvSpPr txBox="1"/>
          <p:nvPr/>
        </p:nvSpPr>
        <p:spPr>
          <a:xfrm>
            <a:off x="4952712" y="4954924"/>
            <a:ext cx="271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ESG / LEED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стандарты </a:t>
            </a:r>
            <a:endParaRPr lang="ru-KZ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6754FA-2FA8-634A-3A3C-964DE046EA8B}"/>
              </a:ext>
            </a:extLst>
          </p:cNvPr>
          <p:cNvSpPr txBox="1"/>
          <p:nvPr/>
        </p:nvSpPr>
        <p:spPr>
          <a:xfrm>
            <a:off x="4952712" y="5583295"/>
            <a:ext cx="388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Поддержка Правительства РК и СЭЗ </a:t>
            </a:r>
            <a:endParaRPr lang="ru-KZ" sz="1600" b="1" dirty="0"/>
          </a:p>
        </p:txBody>
      </p:sp>
    </p:spTree>
    <p:extLst>
      <p:ext uri="{BB962C8B-B14F-4D97-AF65-F5344CB8AC3E}">
        <p14:creationId xmlns:p14="http://schemas.microsoft.com/office/powerpoint/2010/main" val="271214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56CAEF-0468-F5A0-D0BE-B9A1A704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603056-1477-CD23-9630-C168219B5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31495E-9628-EFF8-0D60-AFB711B0FC79}"/>
              </a:ext>
            </a:extLst>
          </p:cNvPr>
          <p:cNvSpPr txBox="1"/>
          <p:nvPr/>
        </p:nvSpPr>
        <p:spPr>
          <a:xfrm>
            <a:off x="709126" y="998808"/>
            <a:ext cx="3844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WordVisi_MSFontService"/>
              </a:rPr>
              <a:t>АЭРОДРОМНАЯ ИНФРАСТРУКТУРА</a:t>
            </a:r>
            <a:endParaRPr lang="ru-K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D0E2B3-125E-23DE-5671-EDEAFFFC8877}"/>
              </a:ext>
            </a:extLst>
          </p:cNvPr>
          <p:cNvSpPr/>
          <p:nvPr/>
        </p:nvSpPr>
        <p:spPr>
          <a:xfrm>
            <a:off x="709126" y="1375858"/>
            <a:ext cx="7725747" cy="2032102"/>
          </a:xfrm>
          <a:prstGeom prst="rect">
            <a:avLst/>
          </a:prstGeom>
          <a:solidFill>
            <a:srgbClr val="D9D9D9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2D3F8-FED0-D926-87F9-90BE9BE1A88C}"/>
              </a:ext>
            </a:extLst>
          </p:cNvPr>
          <p:cNvSpPr txBox="1"/>
          <p:nvPr/>
        </p:nvSpPr>
        <p:spPr>
          <a:xfrm>
            <a:off x="867746" y="1414000"/>
            <a:ext cx="692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Цель: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Развитие критически важной инфраструктуры аэропорта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8E40A-099D-082A-500E-8D2132637687}"/>
              </a:ext>
            </a:extLst>
          </p:cNvPr>
          <p:cNvSpPr txBox="1"/>
          <p:nvPr/>
        </p:nvSpPr>
        <p:spPr>
          <a:xfrm>
            <a:off x="1465695" y="2536223"/>
            <a:ext cx="158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Приём ВС всех классов </a:t>
            </a:r>
            <a:endParaRPr lang="ru-KZ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D9B46-0C3E-2790-FFE4-6E0BD4EB13B9}"/>
              </a:ext>
            </a:extLst>
          </p:cNvPr>
          <p:cNvSpPr txBox="1"/>
          <p:nvPr/>
        </p:nvSpPr>
        <p:spPr>
          <a:xfrm>
            <a:off x="3537091" y="2527736"/>
            <a:ext cx="203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Обеспечение безопасных взлётов и посадок </a:t>
            </a:r>
            <a:endParaRPr lang="ru-KZ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C0EB53-93BF-D3AD-1604-76A742EFB9CE}"/>
              </a:ext>
            </a:extLst>
          </p:cNvPr>
          <p:cNvSpPr txBox="1"/>
          <p:nvPr/>
        </p:nvSpPr>
        <p:spPr>
          <a:xfrm>
            <a:off x="5995730" y="2513502"/>
            <a:ext cx="158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Объекты поддержки аэропорта </a:t>
            </a:r>
            <a:endParaRPr lang="ru-KZ" sz="16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2D8A49F-20CD-29ED-C6B1-DEBB88D1828C}"/>
              </a:ext>
            </a:extLst>
          </p:cNvPr>
          <p:cNvSpPr/>
          <p:nvPr/>
        </p:nvSpPr>
        <p:spPr>
          <a:xfrm>
            <a:off x="709126" y="3548164"/>
            <a:ext cx="7725747" cy="3309836"/>
          </a:xfrm>
          <a:prstGeom prst="rect">
            <a:avLst/>
          </a:prstGeom>
          <a:solidFill>
            <a:srgbClr val="1F4E79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CEC0-90E3-5BAE-893A-45EED1BE0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614711" y="4186810"/>
            <a:ext cx="214974" cy="5130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31B47B6-A63D-6786-3CBE-77B3AA804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339" y="6245555"/>
            <a:ext cx="512108" cy="2133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F413DB-6733-75F5-4EC2-888704174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694" y="5610147"/>
            <a:ext cx="512108" cy="21337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AD8A32E-9506-51CE-DCD1-7BAE72FD9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694" y="4969077"/>
            <a:ext cx="512108" cy="21337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5AA3F92-76E3-83DD-C65E-D0FBD3A00F00}"/>
              </a:ext>
            </a:extLst>
          </p:cNvPr>
          <p:cNvSpPr/>
          <p:nvPr/>
        </p:nvSpPr>
        <p:spPr>
          <a:xfrm>
            <a:off x="2040252" y="4190838"/>
            <a:ext cx="4444524" cy="504950"/>
          </a:xfrm>
          <a:prstGeom prst="rect">
            <a:avLst/>
          </a:prstGeom>
          <a:solidFill>
            <a:srgbClr val="E6E6E6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44F871-B601-AA88-67CB-45D2D5CB5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65" y="1999715"/>
            <a:ext cx="455645" cy="4468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27A9553-DFF8-F4EB-F11A-1B08F1200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354" y="1983882"/>
            <a:ext cx="455645" cy="45564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19C33C-182F-0A9E-26D7-24FC9F2B2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257" y="1920077"/>
            <a:ext cx="455644" cy="526521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112C3C8-8E75-94CB-0D2E-90B0B159F2FF}"/>
              </a:ext>
            </a:extLst>
          </p:cNvPr>
          <p:cNvCxnSpPr>
            <a:cxnSpLocks/>
          </p:cNvCxnSpPr>
          <p:nvPr/>
        </p:nvCxnSpPr>
        <p:spPr>
          <a:xfrm>
            <a:off x="1389928" y="2468244"/>
            <a:ext cx="5942111" cy="4525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688C57F-68F5-CE07-A753-738AA61E5091}"/>
              </a:ext>
            </a:extLst>
          </p:cNvPr>
          <p:cNvSpPr txBox="1"/>
          <p:nvPr/>
        </p:nvSpPr>
        <p:spPr>
          <a:xfrm>
            <a:off x="1388081" y="3711813"/>
            <a:ext cx="288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Инфраструктура аэродрома</a:t>
            </a: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543197-D3E5-7E0C-4A24-C46A820CE9DE}"/>
              </a:ext>
            </a:extLst>
          </p:cNvPr>
          <p:cNvSpPr txBox="1"/>
          <p:nvPr/>
        </p:nvSpPr>
        <p:spPr>
          <a:xfrm>
            <a:off x="2136709" y="4253686"/>
            <a:ext cx="4870580" cy="37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ВПП: 4650 x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75</a:t>
            </a:r>
            <a:r>
              <a:rPr lang="ru-RU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 м </a:t>
            </a:r>
            <a:endParaRPr lang="ru-K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61946E-A360-AF3D-249A-D779F3030E12}"/>
              </a:ext>
            </a:extLst>
          </p:cNvPr>
          <p:cNvSpPr/>
          <p:nvPr/>
        </p:nvSpPr>
        <p:spPr>
          <a:xfrm>
            <a:off x="2040252" y="4817890"/>
            <a:ext cx="4444524" cy="504950"/>
          </a:xfrm>
          <a:prstGeom prst="rect">
            <a:avLst/>
          </a:prstGeom>
          <a:solidFill>
            <a:srgbClr val="E6E6E6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32BC1-A8E0-CA92-A1EB-3AC252D00F68}"/>
              </a:ext>
            </a:extLst>
          </p:cNvPr>
          <p:cNvSpPr/>
          <p:nvPr/>
        </p:nvSpPr>
        <p:spPr>
          <a:xfrm>
            <a:off x="2040252" y="5458695"/>
            <a:ext cx="4444524" cy="504950"/>
          </a:xfrm>
          <a:prstGeom prst="rect">
            <a:avLst/>
          </a:prstGeom>
          <a:solidFill>
            <a:srgbClr val="E6E6E6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5A0C76-93F8-8853-860D-EC8353F617AB}"/>
              </a:ext>
            </a:extLst>
          </p:cNvPr>
          <p:cNvSpPr/>
          <p:nvPr/>
        </p:nvSpPr>
        <p:spPr>
          <a:xfrm>
            <a:off x="2040252" y="6099769"/>
            <a:ext cx="4444524" cy="504950"/>
          </a:xfrm>
          <a:prstGeom prst="rect">
            <a:avLst/>
          </a:prstGeom>
          <a:solidFill>
            <a:srgbClr val="E6E6E6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AA38D6-0F88-5E8C-09F4-C1893A067EAE}"/>
              </a:ext>
            </a:extLst>
          </p:cNvPr>
          <p:cNvSpPr txBox="1"/>
          <p:nvPr/>
        </p:nvSpPr>
        <p:spPr>
          <a:xfrm>
            <a:off x="2136709" y="4884154"/>
            <a:ext cx="487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Перрон, рулёжные дорожки 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A1E87A-D2F9-83A4-3ACF-0FEF92AC70A2}"/>
              </a:ext>
            </a:extLst>
          </p:cNvPr>
          <p:cNvSpPr txBox="1"/>
          <p:nvPr/>
        </p:nvSpPr>
        <p:spPr>
          <a:xfrm>
            <a:off x="2136709" y="5526504"/>
            <a:ext cx="488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КДП</a:t>
            </a:r>
            <a: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, ССО, 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ILS, AWOS</a:t>
            </a:r>
            <a: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0BD37E-3B7B-BD79-6942-C603F8D42FCD}"/>
              </a:ext>
            </a:extLst>
          </p:cNvPr>
          <p:cNvSpPr txBox="1"/>
          <p:nvPr/>
        </p:nvSpPr>
        <p:spPr>
          <a:xfrm>
            <a:off x="2136709" y="6167578"/>
            <a:ext cx="488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Очистные сооружения, периметр 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C7792A-A4C0-B3F9-2759-0D95C182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7CA895-F0FA-87DF-63B6-A521A2505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8B0940-754C-E91F-56E9-709C14135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033" y="3040599"/>
            <a:ext cx="5659340" cy="743776"/>
          </a:xfrm>
          <a:prstGeom prst="rect">
            <a:avLst/>
          </a:prstGeom>
          <a:solidFill>
            <a:srgbClr val="1F4E79">
              <a:alpha val="50196"/>
            </a:srgbClr>
          </a:solid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4260EC-573D-54A0-55FF-EBD4E33CE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032" y="2140348"/>
            <a:ext cx="5659341" cy="743776"/>
          </a:xfrm>
          <a:prstGeom prst="rect">
            <a:avLst/>
          </a:prstGeom>
          <a:solidFill>
            <a:srgbClr val="1F4E79">
              <a:alpha val="50196"/>
            </a:srgbClr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3F2921-6FAE-3488-4A67-8EB3F93A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033" y="3919411"/>
            <a:ext cx="5653701" cy="743776"/>
          </a:xfrm>
          <a:prstGeom prst="rect">
            <a:avLst/>
          </a:prstGeom>
          <a:solidFill>
            <a:srgbClr val="1F4E79">
              <a:alpha val="50196"/>
            </a:srgbClr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98AA8-EBF8-0E7A-640F-D16684D02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032" y="4792761"/>
            <a:ext cx="5653701" cy="743776"/>
          </a:xfrm>
          <a:prstGeom prst="rect">
            <a:avLst/>
          </a:prstGeom>
          <a:solidFill>
            <a:srgbClr val="1F4E79">
              <a:alpha val="50196"/>
            </a:srgb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A99707-A854-49F9-BCA2-73FD527C31FE}"/>
              </a:ext>
            </a:extLst>
          </p:cNvPr>
          <p:cNvSpPr txBox="1"/>
          <p:nvPr/>
        </p:nvSpPr>
        <p:spPr>
          <a:xfrm>
            <a:off x="2570737" y="1473106"/>
            <a:ext cx="471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Ценности для инвестора</a:t>
            </a:r>
            <a:endParaRPr lang="ru-K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8F0AC-88C9-21DD-09C5-BB3E1D59F1F9}"/>
              </a:ext>
            </a:extLst>
          </p:cNvPr>
          <p:cNvSpPr txBox="1"/>
          <p:nvPr/>
        </p:nvSpPr>
        <p:spPr>
          <a:xfrm>
            <a:off x="2290990" y="2327570"/>
            <a:ext cx="537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Ядро всего аэропортового проекта 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63DB4-C8A8-60C8-2A90-2FCDD4848E56}"/>
              </a:ext>
            </a:extLst>
          </p:cNvPr>
          <p:cNvSpPr txBox="1"/>
          <p:nvPr/>
        </p:nvSpPr>
        <p:spPr>
          <a:xfrm>
            <a:off x="2290990" y="3157847"/>
            <a:ext cx="554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Сертификация 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ICAO 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190E8-9BB1-CBDD-4524-6850071D895C}"/>
              </a:ext>
            </a:extLst>
          </p:cNvPr>
          <p:cNvSpPr txBox="1"/>
          <p:nvPr/>
        </p:nvSpPr>
        <p:spPr>
          <a:xfrm>
            <a:off x="2290990" y="4106632"/>
            <a:ext cx="556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Готовность к приёму грузовых ВС класса 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4CF00-CA54-46CE-FE3D-C00BF6A1FBEF}"/>
              </a:ext>
            </a:extLst>
          </p:cNvPr>
          <p:cNvSpPr txBox="1"/>
          <p:nvPr/>
        </p:nvSpPr>
        <p:spPr>
          <a:xfrm>
            <a:off x="2305310" y="4813530"/>
            <a:ext cx="565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Качественная п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оддержка авиа- и мультимодальных операций 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39B970-CE63-F1CD-3402-DB13304C2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489" y="2382517"/>
            <a:ext cx="207282" cy="3109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8142AC-716C-8E19-8241-5472F65F6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436" y="3342513"/>
            <a:ext cx="207282" cy="310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D92223-15FA-710B-34E7-018A5467C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436" y="4135837"/>
            <a:ext cx="207282" cy="310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96CD44-F727-B3DE-D330-C94E45996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436" y="4929161"/>
            <a:ext cx="207282" cy="3109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348ECC-74B0-E17D-CCE0-3299A5D10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515" y="1537375"/>
            <a:ext cx="343222" cy="2717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EC12-D774-E1CD-E582-234E9473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9FE112-9D00-D94B-DB4D-E35321D6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07DA1-DD10-EA6E-7168-8B0DC7E8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5482E-753D-3239-912B-736880D489F7}"/>
              </a:ext>
            </a:extLst>
          </p:cNvPr>
          <p:cNvSpPr/>
          <p:nvPr/>
        </p:nvSpPr>
        <p:spPr>
          <a:xfrm>
            <a:off x="923731" y="1632857"/>
            <a:ext cx="7296538" cy="4534678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71916-99ED-0E89-0F34-3E9248AB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861" y="2059665"/>
            <a:ext cx="365792" cy="286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C0A94-BF5F-5E75-2A14-7869A9EC7461}"/>
              </a:ext>
            </a:extLst>
          </p:cNvPr>
          <p:cNvSpPr txBox="1"/>
          <p:nvPr/>
        </p:nvSpPr>
        <p:spPr>
          <a:xfrm>
            <a:off x="2466641" y="2002879"/>
            <a:ext cx="46759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Партнёрство и формат участия</a:t>
            </a:r>
            <a:r>
              <a:rPr lang="ru-RU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6E88E-E6C2-E30D-872A-CFB4CFFE90E7}"/>
              </a:ext>
            </a:extLst>
          </p:cNvPr>
          <p:cNvSpPr/>
          <p:nvPr/>
        </p:nvSpPr>
        <p:spPr>
          <a:xfrm>
            <a:off x="2142525" y="2610751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7F9F7-5556-7C03-361C-195F16438ECF}"/>
              </a:ext>
            </a:extLst>
          </p:cNvPr>
          <p:cNvSpPr txBox="1"/>
          <p:nvPr/>
        </p:nvSpPr>
        <p:spPr>
          <a:xfrm>
            <a:off x="2283757" y="265638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Открыта возможность участия в конкурсах на PMC/EPC контракторов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2572FD-E9E3-8650-CE6B-21F7CDBA2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2767925"/>
            <a:ext cx="207282" cy="310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30F7B7-8C6E-6361-3205-3D676D16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3547666"/>
            <a:ext cx="207282" cy="310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681238-4123-68E8-E5BF-32003A2A0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4318142"/>
            <a:ext cx="207282" cy="310923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CC00B37B-6B33-9F25-E423-CA2810F5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5106397"/>
            <a:ext cx="207282" cy="31092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E24155-F462-5B59-3C0C-090C92AB02EF}"/>
              </a:ext>
            </a:extLst>
          </p:cNvPr>
          <p:cNvSpPr/>
          <p:nvPr/>
        </p:nvSpPr>
        <p:spPr>
          <a:xfrm>
            <a:off x="2153814" y="3389004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E7D8EB-41D9-111B-FA5A-0081A9CD4020}"/>
              </a:ext>
            </a:extLst>
          </p:cNvPr>
          <p:cNvSpPr/>
          <p:nvPr/>
        </p:nvSpPr>
        <p:spPr>
          <a:xfrm>
            <a:off x="2153814" y="4159480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67ABEB4-02AF-984A-9370-E79EDAF4C4E1}"/>
              </a:ext>
            </a:extLst>
          </p:cNvPr>
          <p:cNvSpPr/>
          <p:nvPr/>
        </p:nvSpPr>
        <p:spPr>
          <a:xfrm>
            <a:off x="2142525" y="4947735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12C08-39BB-1B00-74B8-34D0F7E0F494}"/>
              </a:ext>
            </a:extLst>
          </p:cNvPr>
          <p:cNvSpPr txBox="1"/>
          <p:nvPr/>
        </p:nvSpPr>
        <p:spPr>
          <a:xfrm>
            <a:off x="2283757" y="3580202"/>
            <a:ext cx="4921899" cy="316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BOOT – долгосрочное владение,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возврат инвестиций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8687D-D910-338B-7F6B-DCD661B0095F}"/>
              </a:ext>
            </a:extLst>
          </p:cNvPr>
          <p:cNvSpPr txBox="1"/>
          <p:nvPr/>
        </p:nvSpPr>
        <p:spPr>
          <a:xfrm>
            <a:off x="2283757" y="421557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Юридическая платформа: ТОО SKYHANSA </a:t>
            </a:r>
          </a:p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(Казахстан – Германия)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38022-032C-5984-437C-1472F24AA471}"/>
              </a:ext>
            </a:extLst>
          </p:cNvPr>
          <p:cNvSpPr txBox="1"/>
          <p:nvPr/>
        </p:nvSpPr>
        <p:spPr>
          <a:xfrm>
            <a:off x="2283757" y="500913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Проект входит в реестр стратегических и поддерживается МИО и СЭЗ Хоргос </a:t>
            </a:r>
          </a:p>
        </p:txBody>
      </p:sp>
    </p:spTree>
    <p:extLst>
      <p:ext uri="{BB962C8B-B14F-4D97-AF65-F5344CB8AC3E}">
        <p14:creationId xmlns:p14="http://schemas.microsoft.com/office/powerpoint/2010/main" val="332651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CDB1FF-8290-0342-5435-1C94144C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C2CBE-2D81-166D-5C75-44B60ED8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554A52-75F9-D6A2-7EA4-164CBC0B05BF}"/>
              </a:ext>
            </a:extLst>
          </p:cNvPr>
          <p:cNvSpPr/>
          <p:nvPr/>
        </p:nvSpPr>
        <p:spPr>
          <a:xfrm>
            <a:off x="1017037" y="1988572"/>
            <a:ext cx="7100595" cy="3050534"/>
          </a:xfrm>
          <a:prstGeom prst="rect">
            <a:avLst/>
          </a:prstGeom>
          <a:solidFill>
            <a:srgbClr val="1F4E79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2A0DE3-C4D6-E293-8D3E-B624A0E5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53" y="2456087"/>
            <a:ext cx="477239" cy="46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1E888-D1AC-0329-69BA-8E12D0BB4C82}"/>
              </a:ext>
            </a:extLst>
          </p:cNvPr>
          <p:cNvSpPr txBox="1"/>
          <p:nvPr/>
        </p:nvSpPr>
        <p:spPr>
          <a:xfrm>
            <a:off x="2038710" y="3012131"/>
            <a:ext cx="197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+7 727 250 74 97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</a:p>
          <a:p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7BE3E3-7B1E-14B3-130F-FBF69DE6A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00" y="2410718"/>
            <a:ext cx="477239" cy="468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C7B4DB-1A0E-18E0-3FDC-597070C5654E}"/>
              </a:ext>
            </a:extLst>
          </p:cNvPr>
          <p:cNvSpPr txBox="1"/>
          <p:nvPr/>
        </p:nvSpPr>
        <p:spPr>
          <a:xfrm>
            <a:off x="5038985" y="2924149"/>
            <a:ext cx="22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Info@skyhansa.com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5F2B7C-D64E-F2D7-4268-819EC9FE5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422" y="3658462"/>
            <a:ext cx="419470" cy="427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FA8534-C5D1-3B7E-B809-6564ABD21C56}"/>
              </a:ext>
            </a:extLst>
          </p:cNvPr>
          <p:cNvSpPr txBox="1"/>
          <p:nvPr/>
        </p:nvSpPr>
        <p:spPr>
          <a:xfrm>
            <a:off x="2180070" y="4164118"/>
            <a:ext cx="190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230151-FB2A-D5B0-4F37-3F50DCC9F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183" y="3689936"/>
            <a:ext cx="419469" cy="474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8F1ED4-74B5-225E-D552-727AA509C5C7}"/>
              </a:ext>
            </a:extLst>
          </p:cNvPr>
          <p:cNvSpPr txBox="1"/>
          <p:nvPr/>
        </p:nvSpPr>
        <p:spPr>
          <a:xfrm>
            <a:off x="5069010" y="4164118"/>
            <a:ext cx="228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Алматы, Казахстан</a:t>
            </a:r>
          </a:p>
          <a:p>
            <a:endParaRPr lang="ru-K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76306-78AC-AC1A-EF02-515B01885F8C}"/>
              </a:ext>
            </a:extLst>
          </p:cNvPr>
          <p:cNvSpPr txBox="1"/>
          <p:nvPr/>
        </p:nvSpPr>
        <p:spPr>
          <a:xfrm>
            <a:off x="3028011" y="1372308"/>
            <a:ext cx="293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Контакты и обратная связь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3E967-A628-30E7-DC5F-3223564E4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9183" y="1372308"/>
            <a:ext cx="228827" cy="3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5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900d8ee-d5c8-4011-b0f5-3d14bf86ae25}" enabled="0" method="" siteId="{4900d8ee-d5c8-4011-b0f5-3d14bf86ae2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310</TotalTime>
  <Words>262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WordVisi_MSFontService</vt:lpstr>
      <vt:lpstr>WordVisiCarriageReturn_MSFontService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Aidana Chimbaeva</dc:creator>
  <cp:keywords/>
  <dc:description>generated using python-pptx</dc:description>
  <cp:lastModifiedBy>Aidana Chimbaeva</cp:lastModifiedBy>
  <cp:revision>10</cp:revision>
  <dcterms:created xsi:type="dcterms:W3CDTF">2013-01-27T09:14:16Z</dcterms:created>
  <dcterms:modified xsi:type="dcterms:W3CDTF">2025-04-24T10:37:49Z</dcterms:modified>
  <cp:category/>
</cp:coreProperties>
</file>