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sldIdLst>
    <p:sldId id="268" r:id="rId2"/>
    <p:sldId id="269" r:id="rId3"/>
    <p:sldId id="256" r:id="rId4"/>
    <p:sldId id="257" r:id="rId5"/>
    <p:sldId id="270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1F4E79"/>
    <a:srgbClr val="00204F"/>
    <a:srgbClr val="D9D9D9"/>
    <a:srgbClr val="447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2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6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7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1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BE298B-69EA-CBFC-686F-7B3F984F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20350CC6-5C02-7630-2A27-8AE3C38E4CF0}"/>
              </a:ext>
            </a:extLst>
          </p:cNvPr>
          <p:cNvSpPr/>
          <p:nvPr/>
        </p:nvSpPr>
        <p:spPr>
          <a:xfrm rot="16200000">
            <a:off x="1142999" y="-1143005"/>
            <a:ext cx="6857995" cy="9144002"/>
          </a:xfrm>
          <a:prstGeom prst="rtTriangle">
            <a:avLst/>
          </a:prstGeom>
          <a:solidFill>
            <a:srgbClr val="1F4E79">
              <a:alpha val="50196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638EC4-D1D9-F7AF-16E6-3E72AB81ECCD}"/>
              </a:ext>
            </a:extLst>
          </p:cNvPr>
          <p:cNvSpPr txBox="1"/>
          <p:nvPr/>
        </p:nvSpPr>
        <p:spPr>
          <a:xfrm>
            <a:off x="3265714" y="4698883"/>
            <a:ext cx="6672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>
                <a:solidFill>
                  <a:srgbClr val="F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Международный грузопассажирский аэропорт «Хоргос – Восточные Ворота»</a:t>
            </a:r>
            <a:r>
              <a:rPr lang="ru-RU" sz="3200" b="1" i="0" dirty="0">
                <a:solidFill>
                  <a:srgbClr val="F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dVisiCarriageReturn_MSFontService"/>
              </a:rPr>
              <a:t> </a:t>
            </a:r>
            <a:b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dVisiCarriageReturn_MSFontService"/>
              </a:rPr>
            </a:br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07E1F0-856C-BC88-85C4-4A02B267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-94298"/>
            <a:ext cx="4676037" cy="29812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6E580E-FD1C-E800-E8AA-A4770EAE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358E74-33DA-8FE4-1258-95FA8C1D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-1007703"/>
            <a:ext cx="4670594" cy="2977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73368-7684-5BBF-083D-964A2F63DAFD}"/>
              </a:ext>
            </a:extLst>
          </p:cNvPr>
          <p:cNvSpPr txBox="1"/>
          <p:nvPr/>
        </p:nvSpPr>
        <p:spPr>
          <a:xfrm>
            <a:off x="479482" y="845374"/>
            <a:ext cx="96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Проект: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endParaRPr lang="ru-K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B9AB-E1A1-11B6-1C8B-7846058BBA99}"/>
              </a:ext>
            </a:extLst>
          </p:cNvPr>
          <p:cNvSpPr txBox="1"/>
          <p:nvPr/>
        </p:nvSpPr>
        <p:spPr>
          <a:xfrm>
            <a:off x="455902" y="1201134"/>
            <a:ext cx="4263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Международный грузопассажирский аэропорт «Хоргос – Восточные Ворота»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WordVisiCarriageReturn_MSFontService"/>
              </a:rPr>
              <a:t> </a:t>
            </a:r>
            <a:br>
              <a:rPr lang="ru-RU" sz="1600" b="1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ru-KZ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9A456-CB77-F48B-EE15-CE8C038DEAB9}"/>
              </a:ext>
            </a:extLst>
          </p:cNvPr>
          <p:cNvSpPr txBox="1"/>
          <p:nvPr/>
        </p:nvSpPr>
        <p:spPr>
          <a:xfrm>
            <a:off x="5325878" y="906929"/>
            <a:ext cx="105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Раздел: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KZ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F8616D-7841-38D5-A75C-D756B939CAC8}"/>
              </a:ext>
            </a:extLst>
          </p:cNvPr>
          <p:cNvSpPr txBox="1"/>
          <p:nvPr/>
        </p:nvSpPr>
        <p:spPr>
          <a:xfrm>
            <a:off x="5325878" y="1217973"/>
            <a:ext cx="388360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ПАССАЖИРСКИЙ ТЕРМИНАЛ </a:t>
            </a:r>
            <a:endParaRPr lang="ru-KZ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3BA347-D8C8-E226-EC5C-432768A6A562}"/>
              </a:ext>
            </a:extLst>
          </p:cNvPr>
          <p:cNvSpPr/>
          <p:nvPr/>
        </p:nvSpPr>
        <p:spPr>
          <a:xfrm>
            <a:off x="440039" y="1985192"/>
            <a:ext cx="8235307" cy="1736676"/>
          </a:xfrm>
          <a:prstGeom prst="rect">
            <a:avLst/>
          </a:prstGeom>
          <a:solidFill>
            <a:srgbClr val="1F4E79">
              <a:alpha val="44706"/>
            </a:srgb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4E555E-2513-77CD-F8BF-966858DF15EA}"/>
              </a:ext>
            </a:extLst>
          </p:cNvPr>
          <p:cNvSpPr txBox="1"/>
          <p:nvPr/>
        </p:nvSpPr>
        <p:spPr>
          <a:xfrm>
            <a:off x="584268" y="2044192"/>
            <a:ext cx="207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Инициатор: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WordVisi_MSFontService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Формат: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Срок реализации: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Местоположение:</a:t>
            </a: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Инвесторские </a:t>
            </a:r>
            <a:endParaRPr lang="en-US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преференции:</a:t>
            </a:r>
            <a:endParaRPr lang="ru-KZ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0925-9CEB-FCC4-6813-E4491E96D180}"/>
              </a:ext>
            </a:extLst>
          </p:cNvPr>
          <p:cNvSpPr txBox="1"/>
          <p:nvPr/>
        </p:nvSpPr>
        <p:spPr>
          <a:xfrm>
            <a:off x="2655664" y="2068313"/>
            <a:ext cx="7019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ТОО «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SKYHANSA»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en-US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BOOT (строительство – владение – эксплуатация – передача)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KZ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2025–2032</a:t>
            </a:r>
            <a:r>
              <a:rPr lang="ru-KZ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KZ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СЭЗ «Хоргос», 840 га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0% налог на землю, имущество, КПН, НДС; свободная </a:t>
            </a: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таможенная зона </a:t>
            </a:r>
            <a:endParaRPr lang="ru-KZ" sz="1600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BB40057-BB37-EE1C-AD0C-CDCBB92F28BA}"/>
              </a:ext>
            </a:extLst>
          </p:cNvPr>
          <p:cNvCxnSpPr>
            <a:cxnSpLocks/>
          </p:cNvCxnSpPr>
          <p:nvPr/>
        </p:nvCxnSpPr>
        <p:spPr>
          <a:xfrm>
            <a:off x="2521708" y="2124077"/>
            <a:ext cx="0" cy="15138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96711C-556E-0285-8C42-CDA857DB3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195" y="207960"/>
            <a:ext cx="1965617" cy="119057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C3F0AD-7CE0-1253-23F6-B59CF038790D}"/>
              </a:ext>
            </a:extLst>
          </p:cNvPr>
          <p:cNvSpPr/>
          <p:nvPr/>
        </p:nvSpPr>
        <p:spPr>
          <a:xfrm>
            <a:off x="479479" y="4195925"/>
            <a:ext cx="3811981" cy="576881"/>
          </a:xfrm>
          <a:prstGeom prst="rect">
            <a:avLst/>
          </a:prstGeom>
          <a:solidFill>
            <a:srgbClr val="BFBFBF">
              <a:alpha val="4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DFC582-69EC-BE5F-8EC6-1A398DABAA57}"/>
              </a:ext>
            </a:extLst>
          </p:cNvPr>
          <p:cNvSpPr txBox="1"/>
          <p:nvPr/>
        </p:nvSpPr>
        <p:spPr>
          <a:xfrm>
            <a:off x="479481" y="4195925"/>
            <a:ext cx="37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Создание стратегического хаба на границе с КНР </a:t>
            </a:r>
            <a:endParaRPr lang="ru-KZ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15C9A9-622B-1BE5-4339-634B165B7846}"/>
              </a:ext>
            </a:extLst>
          </p:cNvPr>
          <p:cNvSpPr txBox="1"/>
          <p:nvPr/>
        </p:nvSpPr>
        <p:spPr>
          <a:xfrm>
            <a:off x="440039" y="3779221"/>
            <a:ext cx="4252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Цели и ключевые показатели проекта: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ru-K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8B15B7-D45E-BDC8-E3CE-746577033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9" y="5470354"/>
            <a:ext cx="3904403" cy="5768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2ABDBC-184A-F5AD-C33D-450D5382C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9" y="4815356"/>
            <a:ext cx="3893577" cy="6145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FBAF8AB-552C-00EA-6807-B4FBB79F0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7" y="4195925"/>
            <a:ext cx="3904405" cy="5768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36FB328-6D30-F197-DE11-24BE8112F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1" y="6086132"/>
            <a:ext cx="3811981" cy="5847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8FC8F51-6FA5-74A7-3FAA-5C377B6D6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1" y="5468054"/>
            <a:ext cx="3811981" cy="5814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87ADF4-3C2D-64D1-47FA-6D2EE7FAC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0" y="4816943"/>
            <a:ext cx="3811982" cy="6145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C65F37-8822-948F-E3E6-32DB93C1EA03}"/>
              </a:ext>
            </a:extLst>
          </p:cNvPr>
          <p:cNvSpPr txBox="1"/>
          <p:nvPr/>
        </p:nvSpPr>
        <p:spPr>
          <a:xfrm>
            <a:off x="468645" y="4824837"/>
            <a:ext cx="354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Объём инвестиций: &gt;250 млрд тенге </a:t>
            </a:r>
            <a:endParaRPr lang="ru-KZ" sz="1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AE2D11-BC23-46FA-F636-91B34B274A39}"/>
              </a:ext>
            </a:extLst>
          </p:cNvPr>
          <p:cNvSpPr txBox="1"/>
          <p:nvPr/>
        </p:nvSpPr>
        <p:spPr>
          <a:xfrm>
            <a:off x="479481" y="5447316"/>
            <a:ext cx="37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Производительность грузопотока:</a:t>
            </a:r>
          </a:p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до 250 000 тонн/год </a:t>
            </a:r>
            <a:endParaRPr lang="ru-KZ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6D8398-E933-BAC2-014B-68F44908CF64}"/>
              </a:ext>
            </a:extLst>
          </p:cNvPr>
          <p:cNvSpPr txBox="1"/>
          <p:nvPr/>
        </p:nvSpPr>
        <p:spPr>
          <a:xfrm>
            <a:off x="479482" y="6208255"/>
            <a:ext cx="378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Пассажиропоток: до 2,5 млн чел/год </a:t>
            </a:r>
            <a:endParaRPr lang="ru-KZ" sz="1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92174C-54C4-4FEF-BC64-CF35BDFADE2E}"/>
              </a:ext>
            </a:extLst>
          </p:cNvPr>
          <p:cNvSpPr txBox="1"/>
          <p:nvPr/>
        </p:nvSpPr>
        <p:spPr>
          <a:xfrm>
            <a:off x="4941506" y="4315088"/>
            <a:ext cx="295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этапа строительства </a:t>
            </a:r>
            <a:endParaRPr lang="ru-KZ" sz="1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EE0878-56E8-D8FD-A827-420BC1209BA6}"/>
              </a:ext>
            </a:extLst>
          </p:cNvPr>
          <p:cNvSpPr txBox="1"/>
          <p:nvPr/>
        </p:nvSpPr>
        <p:spPr>
          <a:xfrm>
            <a:off x="4952712" y="4954924"/>
            <a:ext cx="2714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ESG / LEED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стандарты </a:t>
            </a:r>
            <a:endParaRPr lang="ru-KZ" sz="1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6754FA-2FA8-634A-3A3C-964DE046EA8B}"/>
              </a:ext>
            </a:extLst>
          </p:cNvPr>
          <p:cNvSpPr txBox="1"/>
          <p:nvPr/>
        </p:nvSpPr>
        <p:spPr>
          <a:xfrm>
            <a:off x="4952712" y="5583295"/>
            <a:ext cx="3882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Поддержка Правительства РК и СЭЗ </a:t>
            </a:r>
            <a:endParaRPr lang="ru-KZ" sz="1600" b="1" dirty="0"/>
          </a:p>
        </p:txBody>
      </p:sp>
    </p:spTree>
    <p:extLst>
      <p:ext uri="{BB962C8B-B14F-4D97-AF65-F5344CB8AC3E}">
        <p14:creationId xmlns:p14="http://schemas.microsoft.com/office/powerpoint/2010/main" val="46440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2CB7E7-E4C1-7174-8CF9-166C41B83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603056-1477-CD23-9630-C168219B5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DE8AE3-19D0-F1C4-A8CD-FECB2101159E}"/>
              </a:ext>
            </a:extLst>
          </p:cNvPr>
          <p:cNvSpPr/>
          <p:nvPr/>
        </p:nvSpPr>
        <p:spPr>
          <a:xfrm>
            <a:off x="755780" y="1446294"/>
            <a:ext cx="7735077" cy="2121358"/>
          </a:xfrm>
          <a:prstGeom prst="rect">
            <a:avLst/>
          </a:prstGeom>
          <a:solidFill>
            <a:srgbClr val="1F4E79">
              <a:alpha val="4980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83536-3BAB-59DC-BB57-7882E0E30A57}"/>
              </a:ext>
            </a:extLst>
          </p:cNvPr>
          <p:cNvSpPr txBox="1"/>
          <p:nvPr/>
        </p:nvSpPr>
        <p:spPr>
          <a:xfrm>
            <a:off x="755780" y="1026367"/>
            <a:ext cx="34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ПАССАЖИРСКИЙ ТЕРМИНАЛ </a:t>
            </a:r>
            <a:endParaRPr lang="ru-K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90ABD-8954-DB3B-E152-ADA5EA0CF213}"/>
              </a:ext>
            </a:extLst>
          </p:cNvPr>
          <p:cNvSpPr txBox="1"/>
          <p:nvPr/>
        </p:nvSpPr>
        <p:spPr>
          <a:xfrm>
            <a:off x="979714" y="1586204"/>
            <a:ext cx="760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Цель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Создание и развитие  мультиформатного пассажирского комплекса</a:t>
            </a:r>
            <a:endParaRPr lang="ru-KZ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B7CDB-2DF1-A6AD-D527-2A9B8A6C7A80}"/>
              </a:ext>
            </a:extLst>
          </p:cNvPr>
          <p:cNvSpPr txBox="1"/>
          <p:nvPr/>
        </p:nvSpPr>
        <p:spPr>
          <a:xfrm>
            <a:off x="1537764" y="2050938"/>
            <a:ext cx="5738327" cy="1459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lnSpc>
                <a:spcPts val="1651"/>
              </a:lnSpc>
              <a:buFont typeface="Wingdings" panose="05000000000000000000" pitchFamily="2" charset="2"/>
              <a:buChar char="§"/>
            </a:pPr>
            <a:r>
              <a:rPr lang="ru-RU" sz="17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Обработка внутренних и международных пассажиров</a:t>
            </a:r>
          </a:p>
          <a:p>
            <a:pPr algn="l" rtl="0" fontAlgn="base">
              <a:lnSpc>
                <a:spcPts val="1651"/>
              </a:lnSpc>
            </a:pPr>
            <a:endParaRPr lang="ru-RU" sz="17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 rtl="0" fontAlgn="base">
              <a:lnSpc>
                <a:spcPts val="1651"/>
              </a:lnSpc>
              <a:buFont typeface="Wingdings" panose="05000000000000000000" pitchFamily="2" charset="2"/>
              <a:buChar char="§"/>
            </a:pPr>
            <a:r>
              <a:rPr lang="ru-RU" sz="17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Повышенный уровень комфорта </a:t>
            </a:r>
          </a:p>
          <a:p>
            <a:pPr algn="l" rtl="0" fontAlgn="base">
              <a:lnSpc>
                <a:spcPts val="1651"/>
              </a:lnSpc>
            </a:pPr>
            <a:endParaRPr lang="ru-RU" sz="17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 rtl="0" fontAlgn="base">
              <a:lnSpc>
                <a:spcPts val="1651"/>
              </a:lnSpc>
              <a:buFont typeface="Wingdings" panose="05000000000000000000" pitchFamily="2" charset="2"/>
              <a:buChar char="§"/>
            </a:pPr>
            <a:r>
              <a:rPr lang="ru-RU" sz="17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Возможность масштабирования </a:t>
            </a:r>
          </a:p>
          <a:p>
            <a:endParaRPr lang="ru-KZ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A39447-0FBF-B8AF-8FD7-E169957D8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80" y="4274581"/>
            <a:ext cx="3540206" cy="7475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00C2562-F017-46C5-41E8-5BEA5455F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5" y="5352955"/>
            <a:ext cx="3538681" cy="7475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51E74A-3FD6-D7AF-4413-EDD7E8EB2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652" y="4274581"/>
            <a:ext cx="3540205" cy="7475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51E217C-B473-D0FE-9046-78608618E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652" y="5352956"/>
            <a:ext cx="3540205" cy="7475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58C680-00BF-2405-B681-67EAC1A1742A}"/>
              </a:ext>
            </a:extLst>
          </p:cNvPr>
          <p:cNvSpPr txBox="1"/>
          <p:nvPr/>
        </p:nvSpPr>
        <p:spPr>
          <a:xfrm>
            <a:off x="757305" y="3752060"/>
            <a:ext cx="4057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Инфраструктура терминала:</a:t>
            </a:r>
            <a:r>
              <a:rPr lang="ru-RU" sz="16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ru-K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4E0951-F2E1-C27E-76E7-AFF73675959B}"/>
              </a:ext>
            </a:extLst>
          </p:cNvPr>
          <p:cNvSpPr txBox="1"/>
          <p:nvPr/>
        </p:nvSpPr>
        <p:spPr>
          <a:xfrm>
            <a:off x="1372241" y="4444060"/>
            <a:ext cx="3029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 2,5 млн пассажиров/год </a:t>
            </a:r>
            <a:endParaRPr lang="ru-KZ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27465A-7F79-C420-FBD7-4A6860E97262}"/>
              </a:ext>
            </a:extLst>
          </p:cNvPr>
          <p:cNvSpPr txBox="1"/>
          <p:nvPr/>
        </p:nvSpPr>
        <p:spPr>
          <a:xfrm>
            <a:off x="1372241" y="5390038"/>
            <a:ext cx="3349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Системы регистрации, оповещения, безопасности </a:t>
            </a:r>
            <a:endParaRPr lang="ru-KZ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C4D525-D08C-278F-192D-5E3670BA2714}"/>
              </a:ext>
            </a:extLst>
          </p:cNvPr>
          <p:cNvSpPr txBox="1"/>
          <p:nvPr/>
        </p:nvSpPr>
        <p:spPr>
          <a:xfrm>
            <a:off x="5676915" y="4354578"/>
            <a:ext cx="301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Паркинг, привокзальная площадь </a:t>
            </a:r>
            <a:endParaRPr lang="ru-KZ" sz="1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F344AC-B039-052C-FF1D-C9759759D3BD}"/>
              </a:ext>
            </a:extLst>
          </p:cNvPr>
          <p:cNvSpPr txBox="1"/>
          <p:nvPr/>
        </p:nvSpPr>
        <p:spPr>
          <a:xfrm>
            <a:off x="5676915" y="5390038"/>
            <a:ext cx="276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Инженерные и противопожарные сети </a:t>
            </a:r>
            <a:endParaRPr lang="ru-KZ" sz="16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80EA22A-5B3B-A802-C8A8-5AA42B7B4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79" y="4410411"/>
            <a:ext cx="475862" cy="4758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35A412C-0E6B-CBAD-BF3C-C94F64784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064" y="5462919"/>
            <a:ext cx="461312" cy="4524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EC62F04-2901-EFB3-A00E-0AADC3B53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026" y="4410411"/>
            <a:ext cx="418521" cy="47311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51703E-D03D-2FD4-34B1-3985BF4F69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4026" y="5519331"/>
            <a:ext cx="418521" cy="4185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F4640B1-7A3E-03CA-E559-42704E0A3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C0C2A9-4C9B-C144-67C8-972A4B5B6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6F2254-A6BD-9D55-35CC-19065489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24" y="2755182"/>
            <a:ext cx="5826219" cy="6645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5F7C38-CF4B-0B63-8BB6-7F2C2E5C1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25" y="3553537"/>
            <a:ext cx="5826218" cy="6645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1E4690-9515-4470-F1EC-CD7FB2240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25" y="4314481"/>
            <a:ext cx="5826218" cy="6645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D79DF4-C0F6-004B-3994-AC3E80F9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177" y="5115753"/>
            <a:ext cx="5826217" cy="664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95913C-9EEB-EB95-560A-1CEC6E014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628" y="2898481"/>
            <a:ext cx="237765" cy="365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E7538D-6565-BD1A-7861-1BB909552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628" y="3668131"/>
            <a:ext cx="237765" cy="3657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B80AC9-46D2-97B7-98BA-510C7F542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628" y="4437781"/>
            <a:ext cx="237765" cy="365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7B74D7-1EE5-9F9A-A6D9-599D0ECF4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627" y="5193200"/>
            <a:ext cx="237765" cy="3657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0820DA-4A8F-D4A5-8055-122450084918}"/>
              </a:ext>
            </a:extLst>
          </p:cNvPr>
          <p:cNvSpPr txBox="1"/>
          <p:nvPr/>
        </p:nvSpPr>
        <p:spPr>
          <a:xfrm>
            <a:off x="2060487" y="2898481"/>
            <a:ext cx="585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Туризм и бизнес-поток из Китая и Азии, Европы и США </a:t>
            </a:r>
            <a:endParaRPr lang="ru-KZ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0BA375-C821-9A17-740B-836EA9F0F3DF}"/>
              </a:ext>
            </a:extLst>
          </p:cNvPr>
          <p:cNvSpPr txBox="1"/>
          <p:nvPr/>
        </p:nvSpPr>
        <p:spPr>
          <a:xfrm>
            <a:off x="2094255" y="3668131"/>
            <a:ext cx="582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Устойчивое предложение качественных  услуг </a:t>
            </a:r>
            <a:endParaRPr lang="ru-KZ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18934E-38B8-2541-7610-658231F6F4AC}"/>
              </a:ext>
            </a:extLst>
          </p:cNvPr>
          <p:cNvSpPr txBox="1"/>
          <p:nvPr/>
        </p:nvSpPr>
        <p:spPr>
          <a:xfrm>
            <a:off x="2192626" y="4437781"/>
            <a:ext cx="659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Аренда коммерческих площадей </a:t>
            </a:r>
            <a:endParaRPr lang="ru-KZ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924769-371C-8AD2-26CB-1088314F1DE9}"/>
              </a:ext>
            </a:extLst>
          </p:cNvPr>
          <p:cNvSpPr txBox="1"/>
          <p:nvPr/>
        </p:nvSpPr>
        <p:spPr>
          <a:xfrm>
            <a:off x="2192626" y="5263348"/>
            <a:ext cx="440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Duty free 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и бутики </a:t>
            </a:r>
            <a:endParaRPr lang="ru-KZ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9ACC8FB-381C-DA66-96DF-17D34FDA87E4}"/>
              </a:ext>
            </a:extLst>
          </p:cNvPr>
          <p:cNvSpPr/>
          <p:nvPr/>
        </p:nvSpPr>
        <p:spPr>
          <a:xfrm>
            <a:off x="1902324" y="1993677"/>
            <a:ext cx="4310743" cy="624755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62BCB6-B884-E9D5-7424-B9E3B63A7E5A}"/>
              </a:ext>
            </a:extLst>
          </p:cNvPr>
          <p:cNvSpPr txBox="1"/>
          <p:nvPr/>
        </p:nvSpPr>
        <p:spPr>
          <a:xfrm>
            <a:off x="2528528" y="2061669"/>
            <a:ext cx="392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Ценности для инвестора </a:t>
            </a:r>
            <a:endParaRPr lang="ru-KZ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911B37-26E9-D94D-1F8B-FAA3E56DE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183" y="2167628"/>
            <a:ext cx="338345" cy="2678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1EC12-D774-E1CD-E582-234E94739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B9FE112-9D00-D94B-DB4D-E35321D6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E07DA1-DD10-EA6E-7168-8B0DC7E8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75482E-753D-3239-912B-736880D489F7}"/>
              </a:ext>
            </a:extLst>
          </p:cNvPr>
          <p:cNvSpPr/>
          <p:nvPr/>
        </p:nvSpPr>
        <p:spPr>
          <a:xfrm>
            <a:off x="923731" y="1632857"/>
            <a:ext cx="7296538" cy="4534678"/>
          </a:xfrm>
          <a:prstGeom prst="rect">
            <a:avLst/>
          </a:prstGeom>
          <a:solidFill>
            <a:schemeClr val="accent5">
              <a:lumMod val="5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371916-99ED-0E89-0F34-3E9248AB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861" y="2059665"/>
            <a:ext cx="365792" cy="286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FC0A94-BF5F-5E75-2A14-7869A9EC7461}"/>
              </a:ext>
            </a:extLst>
          </p:cNvPr>
          <p:cNvSpPr txBox="1"/>
          <p:nvPr/>
        </p:nvSpPr>
        <p:spPr>
          <a:xfrm>
            <a:off x="2466641" y="2002879"/>
            <a:ext cx="46759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Партнёрство и формат участия</a:t>
            </a:r>
            <a:r>
              <a:rPr lang="ru-RU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96E88E-E6C2-E30D-872A-CFB4CFFE90E7}"/>
              </a:ext>
            </a:extLst>
          </p:cNvPr>
          <p:cNvSpPr/>
          <p:nvPr/>
        </p:nvSpPr>
        <p:spPr>
          <a:xfrm>
            <a:off x="2142525" y="2610751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7F9F7-5556-7C03-361C-195F16438ECF}"/>
              </a:ext>
            </a:extLst>
          </p:cNvPr>
          <p:cNvSpPr txBox="1"/>
          <p:nvPr/>
        </p:nvSpPr>
        <p:spPr>
          <a:xfrm>
            <a:off x="2283757" y="2656382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Открыта возможность участия в конкурсах на PMC/EPC контракторов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2572FD-E9E3-8650-CE6B-21F7CDBA2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2767925"/>
            <a:ext cx="207282" cy="3109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30F7B7-8C6E-6361-3205-3D676D16B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3547666"/>
            <a:ext cx="207282" cy="3109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681238-4123-68E8-E5BF-32003A2A0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4318142"/>
            <a:ext cx="207282" cy="310923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CC00B37B-6B33-9F25-E423-CA2810F55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5106397"/>
            <a:ext cx="207282" cy="31092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BE24155-F462-5B59-3C0C-090C92AB02EF}"/>
              </a:ext>
            </a:extLst>
          </p:cNvPr>
          <p:cNvSpPr/>
          <p:nvPr/>
        </p:nvSpPr>
        <p:spPr>
          <a:xfrm>
            <a:off x="2153814" y="3389004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E7D8EB-41D9-111B-FA5A-0081A9CD4020}"/>
              </a:ext>
            </a:extLst>
          </p:cNvPr>
          <p:cNvSpPr/>
          <p:nvPr/>
        </p:nvSpPr>
        <p:spPr>
          <a:xfrm>
            <a:off x="2153814" y="4159480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67ABEB4-02AF-984A-9370-E79EDAF4C4E1}"/>
              </a:ext>
            </a:extLst>
          </p:cNvPr>
          <p:cNvSpPr/>
          <p:nvPr/>
        </p:nvSpPr>
        <p:spPr>
          <a:xfrm>
            <a:off x="2142525" y="4947735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012C08-39BB-1B00-74B8-34D0F7E0F494}"/>
              </a:ext>
            </a:extLst>
          </p:cNvPr>
          <p:cNvSpPr txBox="1"/>
          <p:nvPr/>
        </p:nvSpPr>
        <p:spPr>
          <a:xfrm>
            <a:off x="2283757" y="3580202"/>
            <a:ext cx="4921899" cy="316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BOOT – долгосрочное владение,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возврат инвестиций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8687D-D910-338B-7F6B-DCD661B0095F}"/>
              </a:ext>
            </a:extLst>
          </p:cNvPr>
          <p:cNvSpPr txBox="1"/>
          <p:nvPr/>
        </p:nvSpPr>
        <p:spPr>
          <a:xfrm>
            <a:off x="2283757" y="4215572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Юридическая платформа: ТОО SKYHANSA </a:t>
            </a:r>
          </a:p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(Казахстан – Германия)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38022-032C-5984-437C-1472F24AA471}"/>
              </a:ext>
            </a:extLst>
          </p:cNvPr>
          <p:cNvSpPr txBox="1"/>
          <p:nvPr/>
        </p:nvSpPr>
        <p:spPr>
          <a:xfrm>
            <a:off x="2283757" y="5009132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Проект входит в реестр стратегических и поддерживается МИО и СЭЗ Хоргос </a:t>
            </a:r>
          </a:p>
        </p:txBody>
      </p:sp>
    </p:spTree>
    <p:extLst>
      <p:ext uri="{BB962C8B-B14F-4D97-AF65-F5344CB8AC3E}">
        <p14:creationId xmlns:p14="http://schemas.microsoft.com/office/powerpoint/2010/main" val="332651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CDB1FF-8290-0342-5435-1C94144C8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C2CBE-2D81-166D-5C75-44B60ED8A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-1007703"/>
            <a:ext cx="4670594" cy="29770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554A52-75F9-D6A2-7EA4-164CBC0B05BF}"/>
              </a:ext>
            </a:extLst>
          </p:cNvPr>
          <p:cNvSpPr/>
          <p:nvPr/>
        </p:nvSpPr>
        <p:spPr>
          <a:xfrm>
            <a:off x="1017037" y="1988572"/>
            <a:ext cx="7100595" cy="3050534"/>
          </a:xfrm>
          <a:prstGeom prst="rect">
            <a:avLst/>
          </a:prstGeom>
          <a:solidFill>
            <a:srgbClr val="1F4E79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2A0DE3-C4D6-E293-8D3E-B624A0E57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653" y="2456087"/>
            <a:ext cx="477239" cy="46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71E888-D1AC-0329-69BA-8E12D0BB4C82}"/>
              </a:ext>
            </a:extLst>
          </p:cNvPr>
          <p:cNvSpPr txBox="1"/>
          <p:nvPr/>
        </p:nvSpPr>
        <p:spPr>
          <a:xfrm>
            <a:off x="2038710" y="3012131"/>
            <a:ext cx="197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+7 727 250 74 97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</a:p>
          <a:p>
            <a:endParaRPr lang="ru-KZ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7BE3E3-7B1E-14B3-130F-FBF69DE6A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300" y="2410718"/>
            <a:ext cx="477239" cy="468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C7B4DB-1A0E-18E0-3FDC-597070C5654E}"/>
              </a:ext>
            </a:extLst>
          </p:cNvPr>
          <p:cNvSpPr txBox="1"/>
          <p:nvPr/>
        </p:nvSpPr>
        <p:spPr>
          <a:xfrm>
            <a:off x="5038985" y="2924149"/>
            <a:ext cx="220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Info@skyhansa.com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5F2B7C-D64E-F2D7-4268-819EC9FE5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422" y="3658462"/>
            <a:ext cx="419470" cy="427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FA8534-C5D1-3B7E-B809-6564ABD21C56}"/>
              </a:ext>
            </a:extLst>
          </p:cNvPr>
          <p:cNvSpPr txBox="1"/>
          <p:nvPr/>
        </p:nvSpPr>
        <p:spPr>
          <a:xfrm>
            <a:off x="2180070" y="4164118"/>
            <a:ext cx="190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skyhansa.com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230151-FB2A-D5B0-4F37-3F50DCC9F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183" y="3689936"/>
            <a:ext cx="419469" cy="474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8F1ED4-74B5-225E-D552-727AA509C5C7}"/>
              </a:ext>
            </a:extLst>
          </p:cNvPr>
          <p:cNvSpPr txBox="1"/>
          <p:nvPr/>
        </p:nvSpPr>
        <p:spPr>
          <a:xfrm>
            <a:off x="5069010" y="4164118"/>
            <a:ext cx="228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Алматы, Казахстан</a:t>
            </a:r>
          </a:p>
          <a:p>
            <a:endParaRPr lang="ru-K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76306-78AC-AC1A-EF02-515B01885F8C}"/>
              </a:ext>
            </a:extLst>
          </p:cNvPr>
          <p:cNvSpPr txBox="1"/>
          <p:nvPr/>
        </p:nvSpPr>
        <p:spPr>
          <a:xfrm>
            <a:off x="3028011" y="1372308"/>
            <a:ext cx="293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Контакты и обратная связь</a:t>
            </a:r>
            <a:endParaRPr lang="ru-K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F3E967-A628-30E7-DC5F-3223564E45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9183" y="1372308"/>
            <a:ext cx="228827" cy="3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5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900d8ee-d5c8-4011-b0f5-3d14bf86ae25}" enabled="0" method="" siteId="{4900d8ee-d5c8-4011-b0f5-3d14bf86ae2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294</TotalTime>
  <Words>260</Words>
  <Application>Microsoft Office PowerPoint</Application>
  <PresentationFormat>Экран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WordVisi_MSFontService</vt:lpstr>
      <vt:lpstr>WordVisiCarriageReturn_MSFontService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Aidana Chimbaeva</dc:creator>
  <cp:keywords/>
  <dc:description>generated using python-pptx</dc:description>
  <cp:lastModifiedBy>Aidana Chimbaeva</cp:lastModifiedBy>
  <cp:revision>11</cp:revision>
  <dcterms:created xsi:type="dcterms:W3CDTF">2013-01-27T09:14:16Z</dcterms:created>
  <dcterms:modified xsi:type="dcterms:W3CDTF">2025-04-24T10:36:54Z</dcterms:modified>
  <cp:category/>
</cp:coreProperties>
</file>