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8"/>
  </p:notesMasterIdLst>
  <p:sldIdLst>
    <p:sldId id="266" r:id="rId2"/>
    <p:sldId id="262" r:id="rId3"/>
    <p:sldId id="258" r:id="rId4"/>
    <p:sldId id="257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1F4E79"/>
    <a:srgbClr val="002060"/>
    <a:srgbClr val="00204F"/>
    <a:srgbClr val="BFBFBF"/>
    <a:srgbClr val="111F37"/>
    <a:srgbClr val="D9D9D9"/>
    <a:srgbClr val="BEBEBE"/>
    <a:srgbClr val="447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02719-68EB-41CE-B5CD-04E0397A72BE}" v="76" dt="2025-04-24T08:01:02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7321F-DB24-4578-820D-469B0B44E9AE}" type="datetimeFigureOut">
              <a:rPr lang="ru-KZ" smtClean="0"/>
              <a:t>24.04.2025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DC70D-770D-42EB-9C64-BB19E5BB9F2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3095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6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4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E298B-69EA-CBFC-686F-7B3F984F1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20350CC6-5C02-7630-2A27-8AE3C38E4CF0}"/>
              </a:ext>
            </a:extLst>
          </p:cNvPr>
          <p:cNvSpPr/>
          <p:nvPr/>
        </p:nvSpPr>
        <p:spPr>
          <a:xfrm rot="16200000">
            <a:off x="1142999" y="-1143005"/>
            <a:ext cx="6857995" cy="9144002"/>
          </a:xfrm>
          <a:prstGeom prst="rtTriangle">
            <a:avLst/>
          </a:prstGeom>
          <a:solidFill>
            <a:srgbClr val="1F4E79">
              <a:alpha val="50196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638EC4-D1D9-F7AF-16E6-3E72AB81ECCD}"/>
              </a:ext>
            </a:extLst>
          </p:cNvPr>
          <p:cNvSpPr txBox="1"/>
          <p:nvPr/>
        </p:nvSpPr>
        <p:spPr>
          <a:xfrm>
            <a:off x="3265714" y="4698883"/>
            <a:ext cx="6672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3200" b="1" i="0" dirty="0">
                <a:solidFill>
                  <a:srgbClr val="F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  <a:t> </a:t>
            </a:r>
            <a:br>
              <a:rPr lang="ru-RU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ordVisiCarriageReturn_MSFontService"/>
              </a:rPr>
            </a:b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07E1F0-856C-BC88-85C4-4A02B26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2" y="-94298"/>
            <a:ext cx="4676037" cy="29812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6E580E-FD1C-E800-E8AA-A4770EAE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358E74-33DA-8FE4-1258-95FA8C1D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73368-7684-5BBF-083D-964A2F63DAFD}"/>
              </a:ext>
            </a:extLst>
          </p:cNvPr>
          <p:cNvSpPr txBox="1"/>
          <p:nvPr/>
        </p:nvSpPr>
        <p:spPr>
          <a:xfrm>
            <a:off x="479482" y="845374"/>
            <a:ext cx="96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Проект: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B9AB-E1A1-11B6-1C8B-7846058BBA99}"/>
              </a:ext>
            </a:extLst>
          </p:cNvPr>
          <p:cNvSpPr txBox="1"/>
          <p:nvPr/>
        </p:nvSpPr>
        <p:spPr>
          <a:xfrm>
            <a:off x="455902" y="1201134"/>
            <a:ext cx="4263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Международный грузопассажирский аэропорт «Хоргос – Восточные Ворота»</a:t>
            </a:r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WordVisiCarriageReturn_MSFontService"/>
              </a:rPr>
              <a:t> </a:t>
            </a:r>
            <a:br>
              <a:rPr lang="ru-RU" sz="1600" b="1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9A456-CB77-F48B-EE15-CE8C038DEAB9}"/>
              </a:ext>
            </a:extLst>
          </p:cNvPr>
          <p:cNvSpPr txBox="1"/>
          <p:nvPr/>
        </p:nvSpPr>
        <p:spPr>
          <a:xfrm>
            <a:off x="5325878" y="906929"/>
            <a:ext cx="105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Раздел: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KZ" sz="1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F8616D-7841-38D5-A75C-D756B939CAC8}"/>
              </a:ext>
            </a:extLst>
          </p:cNvPr>
          <p:cNvSpPr txBox="1"/>
          <p:nvPr/>
        </p:nvSpPr>
        <p:spPr>
          <a:xfrm>
            <a:off x="5325878" y="1217973"/>
            <a:ext cx="388360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ГРУЗОВОЙ ТЕРМИНАЛ (</a:t>
            </a:r>
            <a:r>
              <a:rPr lang="en-US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CARGO)</a:t>
            </a:r>
            <a:r>
              <a:rPr lang="en-US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BA347-D8C8-E226-EC5C-432768A6A562}"/>
              </a:ext>
            </a:extLst>
          </p:cNvPr>
          <p:cNvSpPr/>
          <p:nvPr/>
        </p:nvSpPr>
        <p:spPr>
          <a:xfrm>
            <a:off x="440039" y="1985192"/>
            <a:ext cx="8235307" cy="1736676"/>
          </a:xfrm>
          <a:prstGeom prst="rect">
            <a:avLst/>
          </a:prstGeom>
          <a:solidFill>
            <a:srgbClr val="1F4E79">
              <a:alpha val="44706"/>
            </a:srgbClr>
          </a:solidFill>
          <a:ln>
            <a:solidFill>
              <a:srgbClr val="203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E555E-2513-77CD-F8BF-966858DF15EA}"/>
              </a:ext>
            </a:extLst>
          </p:cNvPr>
          <p:cNvSpPr txBox="1"/>
          <p:nvPr/>
        </p:nvSpPr>
        <p:spPr>
          <a:xfrm>
            <a:off x="584268" y="2044192"/>
            <a:ext cx="2071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Инициатор: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WordVisi_MSFontService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Формат: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Срок реализации: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endParaRPr lang="ru-RU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Местоположение:</a:t>
            </a: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Инвесторские </a:t>
            </a:r>
            <a:endParaRPr lang="en-US" sz="1600" b="1" i="0" dirty="0">
              <a:solidFill>
                <a:schemeClr val="bg1"/>
              </a:solidFill>
              <a:effectLst/>
              <a:latin typeface="WordVisi_MSFontService"/>
            </a:endParaRPr>
          </a:p>
          <a:p>
            <a:r>
              <a:rPr lang="ru-RU" sz="1600" b="1" i="0" dirty="0">
                <a:solidFill>
                  <a:schemeClr val="bg1"/>
                </a:solidFill>
                <a:effectLst/>
                <a:latin typeface="WordVisi_MSFontService"/>
              </a:rPr>
              <a:t>преференции:</a:t>
            </a:r>
            <a:endParaRPr lang="ru-KZ" sz="16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0925-9CEB-FCC4-6813-E4491E96D180}"/>
              </a:ext>
            </a:extLst>
          </p:cNvPr>
          <p:cNvSpPr txBox="1"/>
          <p:nvPr/>
        </p:nvSpPr>
        <p:spPr>
          <a:xfrm>
            <a:off x="2655664" y="2068313"/>
            <a:ext cx="701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ТОО «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SKYHANSA»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en-US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BOOT (строительство – владение – эксплуатация – передача)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KZ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2025–2032</a:t>
            </a:r>
            <a: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KZ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СЭЗ «Хоргос», 840 га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600" b="0" i="0" dirty="0">
                <a:solidFill>
                  <a:schemeClr val="bg1"/>
                </a:solidFill>
                <a:effectLst/>
                <a:latin typeface="WordVisiCarriageReturn_MSFontService"/>
              </a:rPr>
            </a:b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0% налог на землю, имущество, КПН, НДС; свободная </a:t>
            </a:r>
          </a:p>
          <a:p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таможенная зона </a:t>
            </a:r>
            <a:endParaRPr lang="ru-KZ" sz="1600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B40057-BB37-EE1C-AD0C-CDCBB92F28BA}"/>
              </a:ext>
            </a:extLst>
          </p:cNvPr>
          <p:cNvCxnSpPr>
            <a:cxnSpLocks/>
          </p:cNvCxnSpPr>
          <p:nvPr/>
        </p:nvCxnSpPr>
        <p:spPr>
          <a:xfrm>
            <a:off x="2521708" y="2124077"/>
            <a:ext cx="0" cy="151389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96711C-556E-0285-8C42-CDA857DB3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195" y="207960"/>
            <a:ext cx="1965617" cy="11905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3F0AD-7CE0-1253-23F6-B59CF038790D}"/>
              </a:ext>
            </a:extLst>
          </p:cNvPr>
          <p:cNvSpPr/>
          <p:nvPr/>
        </p:nvSpPr>
        <p:spPr>
          <a:xfrm>
            <a:off x="479479" y="4195925"/>
            <a:ext cx="3811981" cy="576881"/>
          </a:xfrm>
          <a:prstGeom prst="rect">
            <a:avLst/>
          </a:prstGeom>
          <a:solidFill>
            <a:srgbClr val="BFBFBF">
              <a:alpha val="4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DFC582-69EC-BE5F-8EC6-1A398DABAA57}"/>
              </a:ext>
            </a:extLst>
          </p:cNvPr>
          <p:cNvSpPr txBox="1"/>
          <p:nvPr/>
        </p:nvSpPr>
        <p:spPr>
          <a:xfrm>
            <a:off x="479481" y="4195925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Создание стратегического хаба на границе с КНР </a:t>
            </a:r>
            <a:endParaRPr lang="ru-KZ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15C9A9-622B-1BE5-4339-634B165B7846}"/>
              </a:ext>
            </a:extLst>
          </p:cNvPr>
          <p:cNvSpPr txBox="1"/>
          <p:nvPr/>
        </p:nvSpPr>
        <p:spPr>
          <a:xfrm>
            <a:off x="440039" y="3779221"/>
            <a:ext cx="425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Цели и ключевые показатели проекта:</a:t>
            </a:r>
            <a:r>
              <a:rPr lang="ru-RU" sz="1600" b="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E8B15B7-D45E-BDC8-E3CE-74657703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5470354"/>
            <a:ext cx="3904403" cy="5768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2ABDBC-184A-F5AD-C33D-450D5382C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9" y="4815356"/>
            <a:ext cx="3893577" cy="6145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FBAF8AB-552C-00EA-6807-B4FBB79F0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767" y="4195925"/>
            <a:ext cx="3904405" cy="5768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36FB328-6D30-F197-DE11-24BE8112F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6086132"/>
            <a:ext cx="3811981" cy="5847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FC8F51-6FA5-74A7-3FAA-5C377B6D6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1" y="5468054"/>
            <a:ext cx="3811981" cy="5814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87ADF4-3C2D-64D1-47FA-6D2EE7FAC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80" y="4816943"/>
            <a:ext cx="3811982" cy="6145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C65F37-8822-948F-E3E6-32DB93C1EA03}"/>
              </a:ext>
            </a:extLst>
          </p:cNvPr>
          <p:cNvSpPr txBox="1"/>
          <p:nvPr/>
        </p:nvSpPr>
        <p:spPr>
          <a:xfrm>
            <a:off x="468645" y="4824837"/>
            <a:ext cx="354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Объём инвестиций: &gt;250 млрд тенге </a:t>
            </a:r>
            <a:endParaRPr lang="ru-KZ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AE2D11-BC23-46FA-F636-91B34B274A39}"/>
              </a:ext>
            </a:extLst>
          </p:cNvPr>
          <p:cNvSpPr txBox="1"/>
          <p:nvPr/>
        </p:nvSpPr>
        <p:spPr>
          <a:xfrm>
            <a:off x="479481" y="5447316"/>
            <a:ext cx="378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Производительность грузопотока:</a:t>
            </a:r>
          </a:p>
          <a:p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до 250 000 тонн/год </a:t>
            </a:r>
            <a:endParaRPr lang="ru-KZ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6D8398-E933-BAC2-014B-68F44908CF64}"/>
              </a:ext>
            </a:extLst>
          </p:cNvPr>
          <p:cNvSpPr txBox="1"/>
          <p:nvPr/>
        </p:nvSpPr>
        <p:spPr>
          <a:xfrm>
            <a:off x="479482" y="6208255"/>
            <a:ext cx="378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Пассажиропоток: до 2,5 млн чел/год </a:t>
            </a:r>
            <a:endParaRPr lang="ru-KZ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92174C-54C4-4FEF-BC64-CF35BDFADE2E}"/>
              </a:ext>
            </a:extLst>
          </p:cNvPr>
          <p:cNvSpPr txBox="1"/>
          <p:nvPr/>
        </p:nvSpPr>
        <p:spPr>
          <a:xfrm>
            <a:off x="4941506" y="4315088"/>
            <a:ext cx="2954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этапа строительства </a:t>
            </a:r>
            <a:endParaRPr lang="ru-KZ" sz="16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EE0878-56E8-D8FD-A827-420BC1209BA6}"/>
              </a:ext>
            </a:extLst>
          </p:cNvPr>
          <p:cNvSpPr txBox="1"/>
          <p:nvPr/>
        </p:nvSpPr>
        <p:spPr>
          <a:xfrm>
            <a:off x="4952712" y="4954924"/>
            <a:ext cx="2714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ESG / LEED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стандарты </a:t>
            </a:r>
            <a:endParaRPr lang="ru-KZ" sz="1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754FA-2FA8-634A-3A3C-964DE046EA8B}"/>
              </a:ext>
            </a:extLst>
          </p:cNvPr>
          <p:cNvSpPr txBox="1"/>
          <p:nvPr/>
        </p:nvSpPr>
        <p:spPr>
          <a:xfrm>
            <a:off x="4952712" y="5583295"/>
            <a:ext cx="388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Поддержка Правительства РК и СЭЗ </a:t>
            </a:r>
            <a:endParaRPr lang="ru-KZ" sz="1600" b="1" dirty="0"/>
          </a:p>
        </p:txBody>
      </p:sp>
    </p:spTree>
    <p:extLst>
      <p:ext uri="{BB962C8B-B14F-4D97-AF65-F5344CB8AC3E}">
        <p14:creationId xmlns:p14="http://schemas.microsoft.com/office/powerpoint/2010/main" val="148478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E19EE-7B49-4362-6231-29B02197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1C3F0B-2D4C-B965-C1F6-209A941674B8}"/>
              </a:ext>
            </a:extLst>
          </p:cNvPr>
          <p:cNvSpPr/>
          <p:nvPr/>
        </p:nvSpPr>
        <p:spPr>
          <a:xfrm>
            <a:off x="261257" y="1383578"/>
            <a:ext cx="8621486" cy="2022909"/>
          </a:xfrm>
          <a:prstGeom prst="rect">
            <a:avLst/>
          </a:prstGeom>
          <a:solidFill>
            <a:srgbClr val="1F4E79">
              <a:alpha val="7490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851AA7-EA4B-8F3B-F8EE-4D4E9500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137690" y="2623713"/>
            <a:ext cx="2254016" cy="45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D4166A-1FA9-7C70-91B9-C252BB919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48" y="2628661"/>
            <a:ext cx="2254025" cy="45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CFB223-0C67-2EE1-EEE3-413FF1FB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576491" y="2632502"/>
            <a:ext cx="2254016" cy="45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07172A-7975-99C4-230C-5FF637F92157}"/>
              </a:ext>
            </a:extLst>
          </p:cNvPr>
          <p:cNvSpPr txBox="1"/>
          <p:nvPr/>
        </p:nvSpPr>
        <p:spPr>
          <a:xfrm>
            <a:off x="816973" y="2628661"/>
            <a:ext cx="269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Обработка авиа- и мультимодальных грузов 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24D9D5-ED14-AD53-BB2F-8138AC98A674}"/>
              </a:ext>
            </a:extLst>
          </p:cNvPr>
          <p:cNvSpPr txBox="1"/>
          <p:nvPr/>
        </p:nvSpPr>
        <p:spPr>
          <a:xfrm>
            <a:off x="3491456" y="2623713"/>
            <a:ext cx="25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Холодильное и складское хранение 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AA44B7-7D61-5D9C-920F-8F8F8AF0A824}"/>
              </a:ext>
            </a:extLst>
          </p:cNvPr>
          <p:cNvSpPr txBox="1"/>
          <p:nvPr/>
        </p:nvSpPr>
        <p:spPr>
          <a:xfrm>
            <a:off x="6317728" y="2623712"/>
            <a:ext cx="225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Погрузка, разгрузка, доставка к перрону 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69499-56D9-56C9-8FC4-A9260F730E10}"/>
              </a:ext>
            </a:extLst>
          </p:cNvPr>
          <p:cNvSpPr txBox="1"/>
          <p:nvPr/>
        </p:nvSpPr>
        <p:spPr>
          <a:xfrm>
            <a:off x="-1968760" y="-910530"/>
            <a:ext cx="446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ГРУЗОВОГО ТЕРМИНАЛА (</a:t>
            </a:r>
            <a:r>
              <a:rPr lang="en-US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CARGO)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ru-KZ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67EF64-1751-A353-0DE3-F3C6EA7BB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A90AECF-3B9E-9B21-8B4C-BAB4394B082D}"/>
              </a:ext>
            </a:extLst>
          </p:cNvPr>
          <p:cNvSpPr/>
          <p:nvPr/>
        </p:nvSpPr>
        <p:spPr>
          <a:xfrm>
            <a:off x="261257" y="848643"/>
            <a:ext cx="3890865" cy="448311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320271-5475-0869-199F-4F3FB2F889B4}"/>
              </a:ext>
            </a:extLst>
          </p:cNvPr>
          <p:cNvSpPr txBox="1"/>
          <p:nvPr/>
        </p:nvSpPr>
        <p:spPr>
          <a:xfrm>
            <a:off x="367337" y="865166"/>
            <a:ext cx="4274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ГРУЗОВОЙ ТЕРМИНАЛ (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CARGO)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sz="2000" dirty="0"/>
          </a:p>
          <a:p>
            <a:endParaRPr lang="ru-K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DDB75D-7B0C-1AE5-64C8-5515DF0B86D5}"/>
              </a:ext>
            </a:extLst>
          </p:cNvPr>
          <p:cNvSpPr txBox="1"/>
          <p:nvPr/>
        </p:nvSpPr>
        <p:spPr>
          <a:xfrm>
            <a:off x="657431" y="1366865"/>
            <a:ext cx="75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Цель: Создание крупнейшего Евразийского грузового хаба</a:t>
            </a:r>
            <a:r>
              <a:rPr lang="ru-RU" sz="16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  <a:br>
              <a:rPr lang="ru-RU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ru-KZ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A3FAB2-DBB2-2F47-CAB0-5CEB0A618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124" y="1888038"/>
            <a:ext cx="676859" cy="6768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D48DFB-69B9-1BF9-F9BD-4414026D3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7668" y="1862912"/>
            <a:ext cx="553258" cy="6026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4AFE9D-71BF-BE47-EF28-5F8D54034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6412" y="1883297"/>
            <a:ext cx="608817" cy="6088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816411-D38B-A150-EFBB-ACF203DC5F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56" y="3508728"/>
            <a:ext cx="3890866" cy="5595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276565-08DC-DBA2-60B6-6D8739B505AF}"/>
              </a:ext>
            </a:extLst>
          </p:cNvPr>
          <p:cNvSpPr txBox="1"/>
          <p:nvPr/>
        </p:nvSpPr>
        <p:spPr>
          <a:xfrm>
            <a:off x="320106" y="3605856"/>
            <a:ext cx="38908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rgbClr val="000000"/>
                </a:solidFill>
                <a:effectLst/>
                <a:latin typeface="WordVisi_MSFontService"/>
              </a:rPr>
              <a:t>Инфраструктура грузового терминала</a:t>
            </a:r>
            <a:endParaRPr lang="ru-KZ" sz="1600" b="1" dirty="0"/>
          </a:p>
          <a:p>
            <a:endParaRPr lang="ru-KZ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54EAD00-4FE2-2C5D-2036-DF28F3D40164}"/>
              </a:ext>
            </a:extLst>
          </p:cNvPr>
          <p:cNvSpPr/>
          <p:nvPr/>
        </p:nvSpPr>
        <p:spPr>
          <a:xfrm>
            <a:off x="261257" y="4165397"/>
            <a:ext cx="8680335" cy="2384693"/>
          </a:xfrm>
          <a:prstGeom prst="rect">
            <a:avLst/>
          </a:prstGeom>
          <a:solidFill>
            <a:srgbClr val="1F4E79">
              <a:alpha val="7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1B2E18-0EFC-AF8F-5CC7-8F3CB9C58A5F}"/>
              </a:ext>
            </a:extLst>
          </p:cNvPr>
          <p:cNvSpPr txBox="1"/>
          <p:nvPr/>
        </p:nvSpPr>
        <p:spPr>
          <a:xfrm>
            <a:off x="2491273" y="4292996"/>
            <a:ext cx="5010539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Терминал: до 70 000 м² </a:t>
            </a: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Пропускная способность: до 250 000 тонн/год </a:t>
            </a: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Площадки хранения (крытые, открытые) </a:t>
            </a: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ЖД тупики, разворотные площадки </a:t>
            </a: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lnSpc>
                <a:spcPts val="1651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Оборудование для авто и авиатранспорта </a:t>
            </a:r>
          </a:p>
          <a:p>
            <a:endParaRPr lang="ru-KZ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EE880B8-7BD8-D0E9-D55C-2D21F85A4A16}"/>
              </a:ext>
            </a:extLst>
          </p:cNvPr>
          <p:cNvCxnSpPr/>
          <p:nvPr/>
        </p:nvCxnSpPr>
        <p:spPr>
          <a:xfrm>
            <a:off x="1838131" y="4422713"/>
            <a:ext cx="0" cy="17168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90FAED8-E455-1D4E-0027-3E004BCA30E0}"/>
              </a:ext>
            </a:extLst>
          </p:cNvPr>
          <p:cNvCxnSpPr/>
          <p:nvPr/>
        </p:nvCxnSpPr>
        <p:spPr>
          <a:xfrm>
            <a:off x="1838131" y="4422713"/>
            <a:ext cx="76511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3EF02925-15D7-2398-2021-B7C3CBE4399E}"/>
              </a:ext>
            </a:extLst>
          </p:cNvPr>
          <p:cNvCxnSpPr/>
          <p:nvPr/>
        </p:nvCxnSpPr>
        <p:spPr>
          <a:xfrm flipH="1">
            <a:off x="1838131" y="4842588"/>
            <a:ext cx="765110" cy="0"/>
          </a:xfrm>
          <a:prstGeom prst="line">
            <a:avLst/>
          </a:prstGeom>
          <a:ln>
            <a:solidFill>
              <a:srgbClr val="002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D1A881E-3466-6158-1E06-662640C26906}"/>
              </a:ext>
            </a:extLst>
          </p:cNvPr>
          <p:cNvCxnSpPr/>
          <p:nvPr/>
        </p:nvCxnSpPr>
        <p:spPr>
          <a:xfrm flipH="1">
            <a:off x="1838131" y="5290457"/>
            <a:ext cx="76511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04DC868-2AB4-864A-03F5-2D577B2533DD}"/>
              </a:ext>
            </a:extLst>
          </p:cNvPr>
          <p:cNvCxnSpPr/>
          <p:nvPr/>
        </p:nvCxnSpPr>
        <p:spPr>
          <a:xfrm flipH="1">
            <a:off x="1838131" y="5701003"/>
            <a:ext cx="76511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A4A9006-8B65-7807-4275-761643CF44B2}"/>
              </a:ext>
            </a:extLst>
          </p:cNvPr>
          <p:cNvCxnSpPr/>
          <p:nvPr/>
        </p:nvCxnSpPr>
        <p:spPr>
          <a:xfrm flipH="1">
            <a:off x="1838131" y="6139545"/>
            <a:ext cx="76511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15EF2-5C73-0DEA-61FF-3F7D2882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6BEE04-0514-5B31-F6D3-30308C058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F9C557-9924-DBD7-9CEE-366F9A80CE9C}"/>
              </a:ext>
            </a:extLst>
          </p:cNvPr>
          <p:cNvSpPr/>
          <p:nvPr/>
        </p:nvSpPr>
        <p:spPr>
          <a:xfrm>
            <a:off x="671804" y="1576873"/>
            <a:ext cx="7884367" cy="4851919"/>
          </a:xfrm>
          <a:prstGeom prst="rect">
            <a:avLst/>
          </a:prstGeom>
          <a:solidFill>
            <a:srgbClr val="1F4E79">
              <a:alpha val="4980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C5A16-C63E-B5AE-3237-4DA1FE04E83C}"/>
              </a:ext>
            </a:extLst>
          </p:cNvPr>
          <p:cNvSpPr txBox="1"/>
          <p:nvPr/>
        </p:nvSpPr>
        <p:spPr>
          <a:xfrm>
            <a:off x="2901821" y="192317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Ценности для инвестора</a:t>
            </a:r>
            <a:r>
              <a:rPr lang="ru-RU" sz="1800" b="0" i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E8DE91-ADAC-22A5-D7BA-7E857A409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405" y="1997623"/>
            <a:ext cx="278432" cy="2204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3F4FC4-3939-D1E8-C6A7-B2E61C99DDE3}"/>
              </a:ext>
            </a:extLst>
          </p:cNvPr>
          <p:cNvSpPr/>
          <p:nvPr/>
        </p:nvSpPr>
        <p:spPr>
          <a:xfrm>
            <a:off x="2567404" y="2479306"/>
            <a:ext cx="4753127" cy="64381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E5AE2-0B15-C26D-ED24-242CEC68F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08" y="2581944"/>
            <a:ext cx="253441" cy="3876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EDE815-E560-CADC-62DC-312FE852E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08" y="3373554"/>
            <a:ext cx="253441" cy="3876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575838-AB33-DD41-D8F1-51BCAD881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335" y="4246081"/>
            <a:ext cx="229103" cy="35039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1333000-4FCB-3A78-0015-3EDD6E4F2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391" y="5207458"/>
            <a:ext cx="229103" cy="35039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1ED957-AFF0-1BA5-1852-F905D9C452BC}"/>
              </a:ext>
            </a:extLst>
          </p:cNvPr>
          <p:cNvSpPr/>
          <p:nvPr/>
        </p:nvSpPr>
        <p:spPr>
          <a:xfrm>
            <a:off x="2567402" y="3245456"/>
            <a:ext cx="4753127" cy="64381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CEDB781-0BC2-61E6-2F57-05B635F52774}"/>
              </a:ext>
            </a:extLst>
          </p:cNvPr>
          <p:cNvSpPr/>
          <p:nvPr/>
        </p:nvSpPr>
        <p:spPr>
          <a:xfrm>
            <a:off x="2567403" y="4099371"/>
            <a:ext cx="4753127" cy="64381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DD5DF0D-1442-FCDE-05DF-D5366C6EF7F9}"/>
              </a:ext>
            </a:extLst>
          </p:cNvPr>
          <p:cNvSpPr/>
          <p:nvPr/>
        </p:nvSpPr>
        <p:spPr>
          <a:xfrm>
            <a:off x="2567404" y="5060748"/>
            <a:ext cx="4753127" cy="64381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70093E-E9DB-D729-37C0-AAECEE5DCC55}"/>
              </a:ext>
            </a:extLst>
          </p:cNvPr>
          <p:cNvSpPr txBox="1"/>
          <p:nvPr/>
        </p:nvSpPr>
        <p:spPr>
          <a:xfrm>
            <a:off x="2701752" y="2657148"/>
            <a:ext cx="4520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Центральная п</a:t>
            </a: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озиция на Шёлковом пути </a:t>
            </a:r>
            <a:endParaRPr lang="ru-K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428A3-8AEC-0EE3-0028-BCEB305E5759}"/>
              </a:ext>
            </a:extLst>
          </p:cNvPr>
          <p:cNvSpPr txBox="1"/>
          <p:nvPr/>
        </p:nvSpPr>
        <p:spPr>
          <a:xfrm>
            <a:off x="2701752" y="3389528"/>
            <a:ext cx="4410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Таможенные и налоговые преференции </a:t>
            </a:r>
            <a:endParaRPr lang="ru-K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95211D-0137-EB62-AA3F-83BE945EFA71}"/>
              </a:ext>
            </a:extLst>
          </p:cNvPr>
          <p:cNvSpPr txBox="1"/>
          <p:nvPr/>
        </p:nvSpPr>
        <p:spPr>
          <a:xfrm>
            <a:off x="2673519" y="4225437"/>
            <a:ext cx="4753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Высокая добавленная стоимость в логистике </a:t>
            </a:r>
            <a:endParaRPr lang="ru-K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8DF224-7C4F-E84B-A75E-B021ECF0EA4E}"/>
              </a:ext>
            </a:extLst>
          </p:cNvPr>
          <p:cNvSpPr txBox="1"/>
          <p:nvPr/>
        </p:nvSpPr>
        <p:spPr>
          <a:xfrm>
            <a:off x="2701752" y="5192282"/>
            <a:ext cx="4753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Встроенные решения «</a:t>
            </a:r>
            <a:r>
              <a:rPr lang="ru-RU" sz="16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last</a:t>
            </a: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6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mile</a:t>
            </a: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» и кросс-докинга </a:t>
            </a:r>
            <a:endParaRPr lang="ru-KZ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1EC12-D774-E1CD-E582-234E94739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B9FE112-9D00-D94B-DB4D-E35321D6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07DA1-DD10-EA6E-7168-8B0DC7E89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74" y="-1115457"/>
            <a:ext cx="5346655" cy="3407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75482E-753D-3239-912B-736880D489F7}"/>
              </a:ext>
            </a:extLst>
          </p:cNvPr>
          <p:cNvSpPr/>
          <p:nvPr/>
        </p:nvSpPr>
        <p:spPr>
          <a:xfrm>
            <a:off x="923731" y="1632857"/>
            <a:ext cx="7296538" cy="4534678"/>
          </a:xfrm>
          <a:prstGeom prst="rect">
            <a:avLst/>
          </a:prstGeom>
          <a:solidFill>
            <a:schemeClr val="accent5">
              <a:lumMod val="5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71916-99ED-0E89-0F34-3E9248AB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861" y="2059665"/>
            <a:ext cx="365792" cy="286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C0A94-BF5F-5E75-2A14-7869A9EC7461}"/>
              </a:ext>
            </a:extLst>
          </p:cNvPr>
          <p:cNvSpPr txBox="1"/>
          <p:nvPr/>
        </p:nvSpPr>
        <p:spPr>
          <a:xfrm>
            <a:off x="2466641" y="2002879"/>
            <a:ext cx="467594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Партнёрство и формат участия</a:t>
            </a:r>
            <a:r>
              <a:rPr lang="ru-RU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96E88E-E6C2-E30D-872A-CFB4CFFE90E7}"/>
              </a:ext>
            </a:extLst>
          </p:cNvPr>
          <p:cNvSpPr/>
          <p:nvPr/>
        </p:nvSpPr>
        <p:spPr>
          <a:xfrm>
            <a:off x="2142525" y="2610751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7F9F7-5556-7C03-361C-195F16438ECF}"/>
              </a:ext>
            </a:extLst>
          </p:cNvPr>
          <p:cNvSpPr txBox="1"/>
          <p:nvPr/>
        </p:nvSpPr>
        <p:spPr>
          <a:xfrm>
            <a:off x="2283757" y="265638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Открыта возможность участия в конкурсах на PMC/EPC контракторов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2572FD-E9E3-8650-CE6B-21F7CDBA2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2767925"/>
            <a:ext cx="207282" cy="3109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30F7B7-8C6E-6361-3205-3D676D16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3547666"/>
            <a:ext cx="207282" cy="3109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681238-4123-68E8-E5BF-32003A2A0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4318142"/>
            <a:ext cx="207282" cy="310923"/>
          </a:xfrm>
          <a:prstGeom prst="rect">
            <a:avLst/>
          </a:prstGeom>
        </p:spPr>
      </p:pic>
      <p:pic>
        <p:nvPicPr>
          <p:cNvPr id="17" name="Рисунок 15">
            <a:extLst>
              <a:ext uri="{FF2B5EF4-FFF2-40B4-BE49-F238E27FC236}">
                <a16:creationId xmlns:a16="http://schemas.microsoft.com/office/drawing/2014/main" id="{CC00B37B-6B33-9F25-E423-CA2810F5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656" y="5106397"/>
            <a:ext cx="207282" cy="310923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BE24155-F462-5B59-3C0C-090C92AB02EF}"/>
              </a:ext>
            </a:extLst>
          </p:cNvPr>
          <p:cNvSpPr/>
          <p:nvPr/>
        </p:nvSpPr>
        <p:spPr>
          <a:xfrm>
            <a:off x="2153814" y="3389004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5E7D8EB-41D9-111B-FA5A-0081A9CD4020}"/>
              </a:ext>
            </a:extLst>
          </p:cNvPr>
          <p:cNvSpPr/>
          <p:nvPr/>
        </p:nvSpPr>
        <p:spPr>
          <a:xfrm>
            <a:off x="2153814" y="4159480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67ABEB4-02AF-984A-9370-E79EDAF4C4E1}"/>
              </a:ext>
            </a:extLst>
          </p:cNvPr>
          <p:cNvSpPr/>
          <p:nvPr/>
        </p:nvSpPr>
        <p:spPr>
          <a:xfrm>
            <a:off x="2142525" y="4947735"/>
            <a:ext cx="5248471" cy="62824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12C08-39BB-1B00-74B8-34D0F7E0F494}"/>
              </a:ext>
            </a:extLst>
          </p:cNvPr>
          <p:cNvSpPr txBox="1"/>
          <p:nvPr/>
        </p:nvSpPr>
        <p:spPr>
          <a:xfrm>
            <a:off x="2283757" y="3580202"/>
            <a:ext cx="4921899" cy="316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BOOT – долгосрочное владение,</a:t>
            </a:r>
            <a:r>
              <a:rPr lang="ru-RU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возврат инвестиций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8687D-D910-338B-7F6B-DCD661B0095F}"/>
              </a:ext>
            </a:extLst>
          </p:cNvPr>
          <p:cNvSpPr txBox="1"/>
          <p:nvPr/>
        </p:nvSpPr>
        <p:spPr>
          <a:xfrm>
            <a:off x="2283757" y="421557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Юридическая платформа: ТОО SKYHANSA </a:t>
            </a:r>
          </a:p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(Казахстан – Германия)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838022-032C-5984-437C-1472F24AA471}"/>
              </a:ext>
            </a:extLst>
          </p:cNvPr>
          <p:cNvSpPr txBox="1"/>
          <p:nvPr/>
        </p:nvSpPr>
        <p:spPr>
          <a:xfrm>
            <a:off x="2283757" y="5009132"/>
            <a:ext cx="5261334" cy="534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1651"/>
              </a:lnSpc>
            </a:pPr>
            <a:r>
              <a:rPr lang="ru-RU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Проект входит в реестр стратегических и поддерживается МИО и СЭЗ Хоргос </a:t>
            </a:r>
          </a:p>
        </p:txBody>
      </p:sp>
    </p:spTree>
    <p:extLst>
      <p:ext uri="{BB962C8B-B14F-4D97-AF65-F5344CB8AC3E}">
        <p14:creationId xmlns:p14="http://schemas.microsoft.com/office/powerpoint/2010/main" val="332651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CDB1FF-8290-0342-5435-1C94144C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C2CBE-2D81-166D-5C75-44B60ED8A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-1007703"/>
            <a:ext cx="4670594" cy="29770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554A52-75F9-D6A2-7EA4-164CBC0B05BF}"/>
              </a:ext>
            </a:extLst>
          </p:cNvPr>
          <p:cNvSpPr/>
          <p:nvPr/>
        </p:nvSpPr>
        <p:spPr>
          <a:xfrm>
            <a:off x="1017037" y="1988572"/>
            <a:ext cx="7100595" cy="3050534"/>
          </a:xfrm>
          <a:prstGeom prst="rect">
            <a:avLst/>
          </a:prstGeom>
          <a:solidFill>
            <a:srgbClr val="1F4E79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2A0DE3-C4D6-E293-8D3E-B624A0E57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653" y="2456087"/>
            <a:ext cx="477239" cy="468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71E888-D1AC-0329-69BA-8E12D0BB4C82}"/>
              </a:ext>
            </a:extLst>
          </p:cNvPr>
          <p:cNvSpPr txBox="1"/>
          <p:nvPr/>
        </p:nvSpPr>
        <p:spPr>
          <a:xfrm>
            <a:off x="2038710" y="3012131"/>
            <a:ext cx="197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+7 727 250 74 97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WordVisiCarriageReturn_MSFontService"/>
              </a:rPr>
              <a:t> </a:t>
            </a:r>
          </a:p>
          <a:p>
            <a:endParaRPr lang="ru-KZ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7BE3E3-7B1E-14B3-130F-FBF69DE6A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00" y="2410718"/>
            <a:ext cx="477239" cy="468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7B4DB-1A0E-18E0-3FDC-597070C5654E}"/>
              </a:ext>
            </a:extLst>
          </p:cNvPr>
          <p:cNvSpPr txBox="1"/>
          <p:nvPr/>
        </p:nvSpPr>
        <p:spPr>
          <a:xfrm>
            <a:off x="5038985" y="2924149"/>
            <a:ext cx="22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Info@skyhansa.com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5F2B7C-D64E-F2D7-4268-819EC9FE5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422" y="3658462"/>
            <a:ext cx="419470" cy="4276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FA8534-C5D1-3B7E-B809-6564ABD21C56}"/>
              </a:ext>
            </a:extLst>
          </p:cNvPr>
          <p:cNvSpPr txBox="1"/>
          <p:nvPr/>
        </p:nvSpPr>
        <p:spPr>
          <a:xfrm>
            <a:off x="2180070" y="4164118"/>
            <a:ext cx="190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sng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skyhansa.com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230151-FB2A-D5B0-4F37-3F50DCC9F9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183" y="3689936"/>
            <a:ext cx="419469" cy="474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8F1ED4-74B5-225E-D552-727AA509C5C7}"/>
              </a:ext>
            </a:extLst>
          </p:cNvPr>
          <p:cNvSpPr txBox="1"/>
          <p:nvPr/>
        </p:nvSpPr>
        <p:spPr>
          <a:xfrm>
            <a:off x="5069010" y="4164118"/>
            <a:ext cx="228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Алматы, Казахстан</a:t>
            </a:r>
          </a:p>
          <a:p>
            <a:endParaRPr lang="ru-K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D76306-78AC-AC1A-EF02-515B01885F8C}"/>
              </a:ext>
            </a:extLst>
          </p:cNvPr>
          <p:cNvSpPr txBox="1"/>
          <p:nvPr/>
        </p:nvSpPr>
        <p:spPr>
          <a:xfrm>
            <a:off x="3028011" y="1372308"/>
            <a:ext cx="293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Контакты и обратная связь</a:t>
            </a:r>
            <a:endParaRPr lang="ru-KZ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3E967-A628-30E7-DC5F-3223564E45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9183" y="1372308"/>
            <a:ext cx="228827" cy="3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5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290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WordVisi_MSFontService</vt:lpstr>
      <vt:lpstr>WordVisiCarriageReturn_MSFontService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Aidana Chimbaeva</dc:creator>
  <cp:keywords/>
  <dc:description>generated using python-pptx</dc:description>
  <cp:lastModifiedBy>Aidana Chimbaeva</cp:lastModifiedBy>
  <cp:revision>4</cp:revision>
  <dcterms:created xsi:type="dcterms:W3CDTF">2013-01-27T09:14:16Z</dcterms:created>
  <dcterms:modified xsi:type="dcterms:W3CDTF">2025-04-24T10:37:22Z</dcterms:modified>
  <cp:category/>
</cp:coreProperties>
</file>