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3" r:id="rId1"/>
  </p:sldMasterIdLst>
  <p:notesMasterIdLst>
    <p:notesMasterId r:id="rId8"/>
  </p:notesMasterIdLst>
  <p:sldIdLst>
    <p:sldId id="268" r:id="rId2"/>
    <p:sldId id="262" r:id="rId3"/>
    <p:sldId id="258" r:id="rId4"/>
    <p:sldId id="260" r:id="rId5"/>
    <p:sldId id="269" r:id="rId6"/>
    <p:sldId id="266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4F"/>
    <a:srgbClr val="1F4E79"/>
    <a:srgbClr val="000000"/>
    <a:srgbClr val="F2F2F2"/>
    <a:srgbClr val="004F8A"/>
    <a:srgbClr val="D9D9D9"/>
    <a:srgbClr val="17294F"/>
    <a:srgbClr val="172949"/>
    <a:srgbClr val="BFBFBF"/>
    <a:srgbClr val="192C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B167F1-E937-46B5-8A87-4E1AF3507E73}" v="49" dt="2025-04-24T07:57:48.4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1460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k Shortanbayev" userId="4d41cb16-d746-4cab-8ba0-f74a85b44976" providerId="ADAL" clId="{13A574B7-B881-42A9-8C84-2D350E2BB49A}"/>
    <pc:docChg chg="undo custSel modSld">
      <pc:chgData name="Erik Shortanbayev" userId="4d41cb16-d746-4cab-8ba0-f74a85b44976" providerId="ADAL" clId="{13A574B7-B881-42A9-8C84-2D350E2BB49A}" dt="2025-04-24T14:02:22.930" v="11" actId="1076"/>
      <pc:docMkLst>
        <pc:docMk/>
      </pc:docMkLst>
      <pc:sldChg chg="modSp mod">
        <pc:chgData name="Erik Shortanbayev" userId="4d41cb16-d746-4cab-8ba0-f74a85b44976" providerId="ADAL" clId="{13A574B7-B881-42A9-8C84-2D350E2BB49A}" dt="2025-04-24T14:02:22.930" v="11" actId="1076"/>
        <pc:sldMkLst>
          <pc:docMk/>
          <pc:sldMk cId="0" sldId="260"/>
        </pc:sldMkLst>
        <pc:spChg chg="mod">
          <ac:chgData name="Erik Shortanbayev" userId="4d41cb16-d746-4cab-8ba0-f74a85b44976" providerId="ADAL" clId="{13A574B7-B881-42A9-8C84-2D350E2BB49A}" dt="2025-04-24T14:02:17.317" v="10" actId="1076"/>
          <ac:spMkLst>
            <pc:docMk/>
            <pc:sldMk cId="0" sldId="260"/>
            <ac:spMk id="12" creationId="{45C9B5BD-89D6-A6E5-5378-5148FF55D2C2}"/>
          </ac:spMkLst>
        </pc:spChg>
        <pc:spChg chg="mod">
          <ac:chgData name="Erik Shortanbayev" userId="4d41cb16-d746-4cab-8ba0-f74a85b44976" providerId="ADAL" clId="{13A574B7-B881-42A9-8C84-2D350E2BB49A}" dt="2025-04-24T14:02:22.930" v="11" actId="1076"/>
          <ac:spMkLst>
            <pc:docMk/>
            <pc:sldMk cId="0" sldId="260"/>
            <ac:spMk id="23" creationId="{9F17F11A-0D01-E005-9BBC-ED3B72E9A9F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D41174-37DE-4973-B4E9-F8FC96F9B2E4}" type="datetimeFigureOut">
              <a:rPr lang="ru-KZ" smtClean="0"/>
              <a:t>24.04.2025</a:t>
            </a:fld>
            <a:endParaRPr lang="ru-KZ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KZ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2FA85A-DBD7-43DB-BC2E-0E26B2FF84C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58772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425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764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873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486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010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419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821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548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758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252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89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045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CBE298B-69EA-CBFC-686F-7B3F984F13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Прямоугольный треугольник 16">
            <a:extLst>
              <a:ext uri="{FF2B5EF4-FFF2-40B4-BE49-F238E27FC236}">
                <a16:creationId xmlns:a16="http://schemas.microsoft.com/office/drawing/2014/main" id="{20350CC6-5C02-7630-2A27-8AE3C38E4CF0}"/>
              </a:ext>
            </a:extLst>
          </p:cNvPr>
          <p:cNvSpPr/>
          <p:nvPr/>
        </p:nvSpPr>
        <p:spPr>
          <a:xfrm rot="16200000">
            <a:off x="1142999" y="-1143005"/>
            <a:ext cx="6857995" cy="9144002"/>
          </a:xfrm>
          <a:prstGeom prst="rtTriangle">
            <a:avLst/>
          </a:prstGeom>
          <a:solidFill>
            <a:srgbClr val="1F4E79">
              <a:alpha val="50196"/>
            </a:srgb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5638EC4-D1D9-F7AF-16E6-3E72AB81ECCD}"/>
              </a:ext>
            </a:extLst>
          </p:cNvPr>
          <p:cNvSpPr txBox="1"/>
          <p:nvPr/>
        </p:nvSpPr>
        <p:spPr>
          <a:xfrm>
            <a:off x="3265714" y="4698883"/>
            <a:ext cx="667278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0" dirty="0">
                <a:solidFill>
                  <a:srgbClr val="FFD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Международный грузопассажирский аэропорт «Хоргос – Восточные Ворота»</a:t>
            </a:r>
            <a:r>
              <a:rPr lang="ru-RU" sz="3200" b="1" i="0" dirty="0">
                <a:solidFill>
                  <a:srgbClr val="FFD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rdVisiCarriageReturn_MSFontService"/>
              </a:rPr>
              <a:t> </a:t>
            </a:r>
            <a:br>
              <a:rPr lang="ru-RU" sz="32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rdVisiCarriageReturn_MSFontService"/>
              </a:rPr>
            </a:br>
            <a:endParaRPr lang="ru-KZ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907E1F0-856C-BC88-85C4-4A02B26777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02" y="-94298"/>
            <a:ext cx="4676037" cy="298120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F6E580E-FD1C-E800-E8AA-A4770EAEA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4358E74-33DA-8FE4-1258-95FA8C1D2E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9071" y="-1007703"/>
            <a:ext cx="4670594" cy="29770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0973368-7684-5BBF-083D-964A2F63DAFD}"/>
              </a:ext>
            </a:extLst>
          </p:cNvPr>
          <p:cNvSpPr txBox="1"/>
          <p:nvPr/>
        </p:nvSpPr>
        <p:spPr>
          <a:xfrm>
            <a:off x="479482" y="845374"/>
            <a:ext cx="966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Проект:</a:t>
            </a:r>
            <a:r>
              <a:rPr lang="ru-RU" sz="1800" b="0" i="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 </a:t>
            </a:r>
            <a:endParaRPr lang="ru-KZ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CAB9AB-E1A1-11B6-1C8B-7846058BBA99}"/>
              </a:ext>
            </a:extLst>
          </p:cNvPr>
          <p:cNvSpPr txBox="1"/>
          <p:nvPr/>
        </p:nvSpPr>
        <p:spPr>
          <a:xfrm>
            <a:off x="455902" y="1201134"/>
            <a:ext cx="42631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Международный грузопассажирский аэропорт «Хоргос – Восточные Ворота»</a:t>
            </a:r>
            <a:r>
              <a:rPr lang="ru-RU" sz="1600" b="1" i="0" dirty="0">
                <a:solidFill>
                  <a:schemeClr val="accent1">
                    <a:lumMod val="50000"/>
                  </a:schemeClr>
                </a:solidFill>
                <a:effectLst/>
                <a:latin typeface="WordVisiCarriageReturn_MSFontService"/>
              </a:rPr>
              <a:t> </a:t>
            </a:r>
            <a:br>
              <a:rPr lang="ru-RU" sz="1600" b="1" i="0" dirty="0">
                <a:solidFill>
                  <a:srgbClr val="000000"/>
                </a:solidFill>
                <a:effectLst/>
                <a:latin typeface="WordVisiCarriageReturn_MSFontService"/>
              </a:rPr>
            </a:br>
            <a:endParaRPr lang="ru-KZ" sz="16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09A456-CB77-F48B-EE15-CE8C038DEAB9}"/>
              </a:ext>
            </a:extLst>
          </p:cNvPr>
          <p:cNvSpPr txBox="1"/>
          <p:nvPr/>
        </p:nvSpPr>
        <p:spPr>
          <a:xfrm>
            <a:off x="5198533" y="925895"/>
            <a:ext cx="10590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Раздел:</a:t>
            </a:r>
            <a:r>
              <a:rPr lang="ru-RU" sz="14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</a:t>
            </a:r>
            <a:endParaRPr lang="ru-KZ" sz="14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F8616D-7841-38D5-A75C-D756B939CAC8}"/>
              </a:ext>
            </a:extLst>
          </p:cNvPr>
          <p:cNvSpPr txBox="1"/>
          <p:nvPr/>
        </p:nvSpPr>
        <p:spPr>
          <a:xfrm>
            <a:off x="5174953" y="1217973"/>
            <a:ext cx="4034531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ru-RU" sz="1600" b="1" i="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ТОПЛИВОЗАПРАВОЧНЫЙ КОМПЛЕКС (ТЗК) </a:t>
            </a:r>
            <a:endParaRPr lang="ru-KZ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D3BA347-D8C8-E226-EC5C-432768A6A562}"/>
              </a:ext>
            </a:extLst>
          </p:cNvPr>
          <p:cNvSpPr/>
          <p:nvPr/>
        </p:nvSpPr>
        <p:spPr>
          <a:xfrm>
            <a:off x="440039" y="1985192"/>
            <a:ext cx="8235307" cy="1736676"/>
          </a:xfrm>
          <a:prstGeom prst="rect">
            <a:avLst/>
          </a:prstGeom>
          <a:solidFill>
            <a:srgbClr val="1F4E79">
              <a:alpha val="44706"/>
            </a:srgbClr>
          </a:solidFill>
          <a:ln>
            <a:solidFill>
              <a:srgbClr val="2038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4E555E-2513-77CD-F8BF-966858DF15EA}"/>
              </a:ext>
            </a:extLst>
          </p:cNvPr>
          <p:cNvSpPr txBox="1"/>
          <p:nvPr/>
        </p:nvSpPr>
        <p:spPr>
          <a:xfrm>
            <a:off x="584268" y="2044192"/>
            <a:ext cx="20713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0" dirty="0">
                <a:solidFill>
                  <a:schemeClr val="bg1"/>
                </a:solidFill>
                <a:effectLst/>
                <a:latin typeface="WordVisi_MSFontService"/>
              </a:rPr>
              <a:t>Инициатор:</a:t>
            </a:r>
            <a:r>
              <a:rPr lang="en-US" sz="1600" b="1" i="0" dirty="0">
                <a:solidFill>
                  <a:schemeClr val="bg1"/>
                </a:solidFill>
                <a:effectLst/>
                <a:latin typeface="WordVisi_MSFontService"/>
              </a:rPr>
              <a:t> </a:t>
            </a:r>
            <a:endParaRPr lang="ru-RU" sz="1600" b="1" i="0" dirty="0">
              <a:solidFill>
                <a:schemeClr val="bg1"/>
              </a:solidFill>
              <a:effectLst/>
              <a:latin typeface="WordVisi_MSFontService"/>
            </a:endParaRPr>
          </a:p>
          <a:p>
            <a:r>
              <a:rPr lang="ru-RU" sz="16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Формат:</a:t>
            </a:r>
            <a:r>
              <a:rPr lang="ru-RU" sz="16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</a:t>
            </a:r>
            <a:endParaRPr lang="ru-RU" sz="1600" b="1" i="0" dirty="0">
              <a:solidFill>
                <a:schemeClr val="bg1"/>
              </a:solidFill>
              <a:effectLst/>
              <a:latin typeface="WordVisi_MSFontService"/>
            </a:endParaRPr>
          </a:p>
          <a:p>
            <a:r>
              <a:rPr lang="ru-RU" sz="16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Срок реализации:</a:t>
            </a:r>
            <a:r>
              <a:rPr lang="ru-RU" sz="16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</a:t>
            </a:r>
            <a:endParaRPr lang="ru-RU" sz="1600" b="1" i="0" dirty="0">
              <a:solidFill>
                <a:schemeClr val="bg1"/>
              </a:solidFill>
              <a:effectLst/>
              <a:latin typeface="WordVisi_MSFontService"/>
            </a:endParaRPr>
          </a:p>
          <a:p>
            <a:r>
              <a:rPr lang="ru-RU" sz="1600" b="1" i="0" dirty="0">
                <a:solidFill>
                  <a:schemeClr val="bg1"/>
                </a:solidFill>
                <a:effectLst/>
                <a:latin typeface="WordVisi_MSFontService"/>
              </a:rPr>
              <a:t>Местоположение:</a:t>
            </a:r>
          </a:p>
          <a:p>
            <a:r>
              <a:rPr lang="ru-RU" sz="1600" b="1" i="0" dirty="0">
                <a:solidFill>
                  <a:schemeClr val="bg1"/>
                </a:solidFill>
                <a:effectLst/>
                <a:latin typeface="WordVisi_MSFontService"/>
              </a:rPr>
              <a:t>Инвесторские </a:t>
            </a:r>
            <a:endParaRPr lang="en-US" sz="1600" b="1" i="0" dirty="0">
              <a:solidFill>
                <a:schemeClr val="bg1"/>
              </a:solidFill>
              <a:effectLst/>
              <a:latin typeface="WordVisi_MSFontService"/>
            </a:endParaRPr>
          </a:p>
          <a:p>
            <a:r>
              <a:rPr lang="ru-RU" sz="1600" b="1" i="0" dirty="0">
                <a:solidFill>
                  <a:schemeClr val="bg1"/>
                </a:solidFill>
                <a:effectLst/>
                <a:latin typeface="WordVisi_MSFontService"/>
              </a:rPr>
              <a:t>преференции:</a:t>
            </a:r>
            <a:endParaRPr lang="ru-KZ" sz="1600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97C0925-9CEB-FCC4-6813-E4491E96D180}"/>
              </a:ext>
            </a:extLst>
          </p:cNvPr>
          <p:cNvSpPr txBox="1"/>
          <p:nvPr/>
        </p:nvSpPr>
        <p:spPr>
          <a:xfrm>
            <a:off x="2655664" y="2068313"/>
            <a:ext cx="70197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ТОО «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SKYHANSA»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WordVisiCarriageReturn_MSFontService"/>
              </a:rPr>
              <a:t> </a:t>
            </a:r>
            <a:br>
              <a:rPr lang="en-US" sz="1600" b="0" i="0" dirty="0">
                <a:solidFill>
                  <a:schemeClr val="bg1"/>
                </a:solidFill>
                <a:effectLst/>
                <a:latin typeface="WordVisiCarriageReturn_MSFontService"/>
              </a:rPr>
            </a:br>
            <a:r>
              <a:rPr lang="ru-RU" sz="16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BOOT (строительство – владение – эксплуатация – передача)</a:t>
            </a:r>
            <a:r>
              <a:rPr lang="ru-RU" sz="1600" b="0" i="0" dirty="0">
                <a:solidFill>
                  <a:schemeClr val="bg1"/>
                </a:solidFill>
                <a:effectLst/>
                <a:latin typeface="WordVisiCarriageReturn_MSFontService"/>
              </a:rPr>
              <a:t> </a:t>
            </a:r>
            <a:br>
              <a:rPr lang="ru-RU" sz="1600" b="0" i="0" dirty="0">
                <a:solidFill>
                  <a:schemeClr val="bg1"/>
                </a:solidFill>
                <a:effectLst/>
                <a:latin typeface="WordVisiCarriageReturn_MSFontService"/>
              </a:rPr>
            </a:br>
            <a:r>
              <a:rPr lang="ru-KZ" sz="16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2025–2032</a:t>
            </a:r>
            <a:r>
              <a:rPr lang="ru-KZ" sz="1600" b="0" i="0" dirty="0">
                <a:solidFill>
                  <a:schemeClr val="bg1"/>
                </a:solidFill>
                <a:effectLst/>
                <a:latin typeface="WordVisiCarriageReturn_MSFontService"/>
              </a:rPr>
              <a:t> </a:t>
            </a:r>
            <a:br>
              <a:rPr lang="ru-KZ" sz="1600" b="0" i="0" dirty="0">
                <a:solidFill>
                  <a:schemeClr val="bg1"/>
                </a:solidFill>
                <a:effectLst/>
                <a:latin typeface="WordVisiCarriageReturn_MSFontService"/>
              </a:rPr>
            </a:br>
            <a:r>
              <a:rPr lang="ru-RU" sz="16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СЭЗ «Хоргос», 840 га</a:t>
            </a:r>
            <a:r>
              <a:rPr lang="ru-RU" sz="1600" b="0" i="0" dirty="0">
                <a:solidFill>
                  <a:schemeClr val="bg1"/>
                </a:solidFill>
                <a:effectLst/>
                <a:latin typeface="WordVisiCarriageReturn_MSFontService"/>
              </a:rPr>
              <a:t> </a:t>
            </a:r>
            <a:br>
              <a:rPr lang="ru-RU" sz="1600" b="0" i="0" dirty="0">
                <a:solidFill>
                  <a:schemeClr val="bg1"/>
                </a:solidFill>
                <a:effectLst/>
                <a:latin typeface="WordVisiCarriageReturn_MSFontService"/>
              </a:rPr>
            </a:br>
            <a:r>
              <a:rPr lang="ru-RU" sz="16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0% налог на землю, имущество, КПН, НДС; свободная </a:t>
            </a:r>
          </a:p>
          <a:p>
            <a:r>
              <a:rPr lang="ru-RU" sz="16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таможенная зона </a:t>
            </a:r>
            <a:endParaRPr lang="ru-KZ" sz="1600" dirty="0">
              <a:solidFill>
                <a:schemeClr val="bg1"/>
              </a:solidFill>
            </a:endParaRP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FBB40057-BB37-EE1C-AD0C-CDCBB92F28BA}"/>
              </a:ext>
            </a:extLst>
          </p:cNvPr>
          <p:cNvCxnSpPr>
            <a:cxnSpLocks/>
          </p:cNvCxnSpPr>
          <p:nvPr/>
        </p:nvCxnSpPr>
        <p:spPr>
          <a:xfrm>
            <a:off x="2521708" y="2124077"/>
            <a:ext cx="0" cy="1513896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F96711C-556E-0285-8C42-CDA857DB31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4195" y="207960"/>
            <a:ext cx="1965617" cy="1190577"/>
          </a:xfrm>
          <a:prstGeom prst="rect">
            <a:avLst/>
          </a:prstGeom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39C3F0AD-7CE0-1253-23F6-B59CF038790D}"/>
              </a:ext>
            </a:extLst>
          </p:cNvPr>
          <p:cNvSpPr/>
          <p:nvPr/>
        </p:nvSpPr>
        <p:spPr>
          <a:xfrm>
            <a:off x="479479" y="4195925"/>
            <a:ext cx="3811981" cy="576881"/>
          </a:xfrm>
          <a:prstGeom prst="rect">
            <a:avLst/>
          </a:prstGeom>
          <a:solidFill>
            <a:srgbClr val="BFBFBF">
              <a:alpha val="45098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1DFC582-69EC-BE5F-8EC6-1A398DABAA57}"/>
              </a:ext>
            </a:extLst>
          </p:cNvPr>
          <p:cNvSpPr txBox="1"/>
          <p:nvPr/>
        </p:nvSpPr>
        <p:spPr>
          <a:xfrm>
            <a:off x="479481" y="4195925"/>
            <a:ext cx="3782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Создание стратегического хаба на границе с КНР </a:t>
            </a:r>
            <a:endParaRPr lang="ru-KZ" sz="16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215C9A9-622B-1BE5-4339-634B165B7846}"/>
              </a:ext>
            </a:extLst>
          </p:cNvPr>
          <p:cNvSpPr txBox="1"/>
          <p:nvPr/>
        </p:nvSpPr>
        <p:spPr>
          <a:xfrm>
            <a:off x="440039" y="3779221"/>
            <a:ext cx="42526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Цели и ключевые показатели проекта:</a:t>
            </a:r>
            <a:r>
              <a:rPr lang="ru-RU" sz="1600" b="0" i="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 </a:t>
            </a:r>
            <a:endParaRPr lang="ru-KZ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E8B15B7-D45E-BDC8-E3CE-7465770338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1769" y="5470354"/>
            <a:ext cx="3904403" cy="57688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F2ABDBC-184A-F5AD-C33D-450D5382C9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1769" y="4815356"/>
            <a:ext cx="3893577" cy="614516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8FBAF8AB-552C-00EA-6807-B4FBB79F0E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1767" y="4195925"/>
            <a:ext cx="3904405" cy="57688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336FB328-6D30-F197-DE11-24BE8112FC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481" y="6086132"/>
            <a:ext cx="3811981" cy="58477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88FC8F51-6FA5-74A7-3FAA-5C377B6D6A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481" y="5468054"/>
            <a:ext cx="3811981" cy="581483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3087ADF4-3C2D-64D1-47FA-6D2EE7FACB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480" y="4816943"/>
            <a:ext cx="3811982" cy="614516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AFC65F37-8822-948F-E3E6-32DB93C1EA03}"/>
              </a:ext>
            </a:extLst>
          </p:cNvPr>
          <p:cNvSpPr txBox="1"/>
          <p:nvPr/>
        </p:nvSpPr>
        <p:spPr>
          <a:xfrm>
            <a:off x="468645" y="4824837"/>
            <a:ext cx="3543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Объём инвестиций: &gt;250 млрд тенге </a:t>
            </a:r>
            <a:endParaRPr lang="ru-KZ" sz="1600" b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9AE2D11-BC23-46FA-F636-91B34B274A39}"/>
              </a:ext>
            </a:extLst>
          </p:cNvPr>
          <p:cNvSpPr txBox="1"/>
          <p:nvPr/>
        </p:nvSpPr>
        <p:spPr>
          <a:xfrm>
            <a:off x="479481" y="5447316"/>
            <a:ext cx="3782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Производительность грузопотока:</a:t>
            </a:r>
          </a:p>
          <a:p>
            <a:r>
              <a:rPr lang="ru-RU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до 250 000 тонн/год </a:t>
            </a:r>
            <a:endParaRPr lang="ru-KZ" sz="160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26D8398-E933-BAC2-014B-68F44908CF64}"/>
              </a:ext>
            </a:extLst>
          </p:cNvPr>
          <p:cNvSpPr txBox="1"/>
          <p:nvPr/>
        </p:nvSpPr>
        <p:spPr>
          <a:xfrm>
            <a:off x="479482" y="6208255"/>
            <a:ext cx="37823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Пассажиропоток: до 2,5 млн чел/год </a:t>
            </a:r>
            <a:endParaRPr lang="ru-KZ" sz="1600" b="1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092174C-54C4-4FEF-BC64-CF35BDFADE2E}"/>
              </a:ext>
            </a:extLst>
          </p:cNvPr>
          <p:cNvSpPr txBox="1"/>
          <p:nvPr/>
        </p:nvSpPr>
        <p:spPr>
          <a:xfrm>
            <a:off x="4941506" y="4315088"/>
            <a:ext cx="2954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 этапа строительства </a:t>
            </a:r>
            <a:endParaRPr lang="ru-KZ" sz="1600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2EE0878-56E8-D8FD-A827-420BC1209BA6}"/>
              </a:ext>
            </a:extLst>
          </p:cNvPr>
          <p:cNvSpPr txBox="1"/>
          <p:nvPr/>
        </p:nvSpPr>
        <p:spPr>
          <a:xfrm>
            <a:off x="4952712" y="4954924"/>
            <a:ext cx="27141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ESG / LEED 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стандарты </a:t>
            </a:r>
            <a:endParaRPr lang="ru-KZ" sz="1600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C6754FA-2FA8-634A-3A3C-964DE046EA8B}"/>
              </a:ext>
            </a:extLst>
          </p:cNvPr>
          <p:cNvSpPr txBox="1"/>
          <p:nvPr/>
        </p:nvSpPr>
        <p:spPr>
          <a:xfrm>
            <a:off x="4952712" y="5583295"/>
            <a:ext cx="38827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Поддержка Правительства РК и СЭЗ </a:t>
            </a:r>
            <a:endParaRPr lang="ru-KZ" sz="1600" b="1" dirty="0"/>
          </a:p>
        </p:txBody>
      </p:sp>
    </p:spTree>
    <p:extLst>
      <p:ext uri="{BB962C8B-B14F-4D97-AF65-F5344CB8AC3E}">
        <p14:creationId xmlns:p14="http://schemas.microsoft.com/office/powerpoint/2010/main" val="4127736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C56CA36-9754-0DA1-5146-82FDA7FDE0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DA29317-4676-92A7-8144-AE5930FC3D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4672" y="-1018180"/>
            <a:ext cx="5346655" cy="340795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89A22FC-B807-F946-6CDD-3A8F6DB53DAC}"/>
              </a:ext>
            </a:extLst>
          </p:cNvPr>
          <p:cNvSpPr txBox="1"/>
          <p:nvPr/>
        </p:nvSpPr>
        <p:spPr>
          <a:xfrm>
            <a:off x="544749" y="1176435"/>
            <a:ext cx="56323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ТОПЛИВОЗАПРАВОЧНЫЙ КОМПЛЕКС (ТЗК) </a:t>
            </a:r>
            <a:endParaRPr lang="ru-KZ" sz="1600" b="1" dirty="0">
              <a:solidFill>
                <a:srgbClr val="000000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9F8516B-FF02-A28F-CB68-D9E17CAF61DB}"/>
              </a:ext>
            </a:extLst>
          </p:cNvPr>
          <p:cNvSpPr/>
          <p:nvPr/>
        </p:nvSpPr>
        <p:spPr>
          <a:xfrm>
            <a:off x="350196" y="1639472"/>
            <a:ext cx="8373926" cy="2300776"/>
          </a:xfrm>
          <a:prstGeom prst="rect">
            <a:avLst/>
          </a:prstGeom>
          <a:solidFill>
            <a:srgbClr val="1F4E79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6CD749-0858-355F-6594-B76FAA47A0DA}"/>
              </a:ext>
            </a:extLst>
          </p:cNvPr>
          <p:cNvSpPr txBox="1"/>
          <p:nvPr/>
        </p:nvSpPr>
        <p:spPr>
          <a:xfrm>
            <a:off x="1051950" y="1683156"/>
            <a:ext cx="788211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Цель: Формирование регионального топливного хаба в Евразийском регионе</a:t>
            </a:r>
            <a:r>
              <a:rPr lang="ru-RU" sz="1600" b="1" i="0" dirty="0">
                <a:solidFill>
                  <a:schemeClr val="bg1"/>
                </a:solidFill>
                <a:effectLst/>
                <a:latin typeface="WordVisiCarriageReturn_MSFontService"/>
              </a:rPr>
              <a:t> </a:t>
            </a:r>
            <a:br>
              <a:rPr lang="ru-RU" sz="1800" b="0" i="0" dirty="0">
                <a:solidFill>
                  <a:srgbClr val="000000"/>
                </a:solidFill>
                <a:effectLst/>
                <a:latin typeface="WordVisiCarriageReturn_MSFontService"/>
              </a:rPr>
            </a:br>
            <a:endParaRPr lang="ru-KZ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71DCBD-C4A9-EDE3-BFD2-ED5BD3B23106}"/>
              </a:ext>
            </a:extLst>
          </p:cNvPr>
          <p:cNvSpPr txBox="1"/>
          <p:nvPr/>
        </p:nvSpPr>
        <p:spPr>
          <a:xfrm>
            <a:off x="1124562" y="2781134"/>
            <a:ext cx="2295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Приём, хранение и заправка JET A1 / SAF </a:t>
            </a:r>
            <a:endParaRPr lang="ru-KZ" sz="1600" b="1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FD0C033-256F-6796-D06A-02AEA6ECFB12}"/>
              </a:ext>
            </a:extLst>
          </p:cNvPr>
          <p:cNvSpPr txBox="1"/>
          <p:nvPr/>
        </p:nvSpPr>
        <p:spPr>
          <a:xfrm>
            <a:off x="3691178" y="2779924"/>
            <a:ext cx="24623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Обслуживание международных, транзитных и региональных рейсов </a:t>
            </a:r>
            <a:endParaRPr lang="ru-KZ" sz="1600" b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0609153-6F5F-565B-A316-CF0881D5600E}"/>
              </a:ext>
            </a:extLst>
          </p:cNvPr>
          <p:cNvSpPr txBox="1"/>
          <p:nvPr/>
        </p:nvSpPr>
        <p:spPr>
          <a:xfrm>
            <a:off x="6208013" y="2828386"/>
            <a:ext cx="2229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Поддержка нулевого выброса </a:t>
            </a:r>
            <a:r>
              <a:rPr lang="en-US" sz="16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CO₂ </a:t>
            </a:r>
            <a:endParaRPr lang="ru-KZ" sz="1600" b="1" dirty="0">
              <a:solidFill>
                <a:schemeClr val="bg1"/>
              </a:solidFill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B977826-9569-F8CE-B7C8-7B44095420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5182" y="2247624"/>
            <a:ext cx="402653" cy="5323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23539A52-EB3D-C2E9-CBB5-C037B76D35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4074" y="2286898"/>
            <a:ext cx="466169" cy="45784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5329722-76A2-4F8F-8B0A-6E35987545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5300" y="2283454"/>
            <a:ext cx="505460" cy="459509"/>
          </a:xfrm>
          <a:prstGeom prst="rect">
            <a:avLst/>
          </a:prstGeom>
        </p:spPr>
      </p:pic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929F28BC-45B6-3490-0B3A-95B3A9F232FD}"/>
              </a:ext>
            </a:extLst>
          </p:cNvPr>
          <p:cNvCxnSpPr>
            <a:cxnSpLocks/>
          </p:cNvCxnSpPr>
          <p:nvPr/>
        </p:nvCxnSpPr>
        <p:spPr>
          <a:xfrm>
            <a:off x="1124562" y="2815107"/>
            <a:ext cx="7244997" cy="13279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21B3720-E2FB-86B9-055F-93C3577337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2015" y="4250880"/>
            <a:ext cx="2491522" cy="75932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F342A94-EE58-61AD-2AB9-3F1F43D0C17E}"/>
              </a:ext>
            </a:extLst>
          </p:cNvPr>
          <p:cNvSpPr txBox="1"/>
          <p:nvPr/>
        </p:nvSpPr>
        <p:spPr>
          <a:xfrm>
            <a:off x="3326239" y="4420525"/>
            <a:ext cx="2491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i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Инфраструктура ТЗК</a:t>
            </a:r>
            <a:r>
              <a:rPr lang="ru-RU" sz="1800" b="0" i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 </a:t>
            </a:r>
            <a:endParaRPr lang="ru-KZ" sz="1800">
              <a:solidFill>
                <a:schemeClr val="bg1"/>
              </a:solidFill>
            </a:endParaRPr>
          </a:p>
          <a:p>
            <a:endParaRPr lang="ru-KZ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6F7DC869-1CB3-F7F3-FA76-3A152A3B399D}"/>
              </a:ext>
            </a:extLst>
          </p:cNvPr>
          <p:cNvSpPr/>
          <p:nvPr/>
        </p:nvSpPr>
        <p:spPr>
          <a:xfrm>
            <a:off x="512897" y="4213842"/>
            <a:ext cx="2172150" cy="833401"/>
          </a:xfrm>
          <a:prstGeom prst="roundRect">
            <a:avLst/>
          </a:prstGeom>
          <a:solidFill>
            <a:srgbClr val="F2F2F2">
              <a:alpha val="65098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AD2AA465-AA76-5EDB-5C64-210C3E2B10CF}"/>
              </a:ext>
            </a:extLst>
          </p:cNvPr>
          <p:cNvSpPr/>
          <p:nvPr/>
        </p:nvSpPr>
        <p:spPr>
          <a:xfrm>
            <a:off x="871217" y="5281956"/>
            <a:ext cx="2172150" cy="833401"/>
          </a:xfrm>
          <a:prstGeom prst="roundRect">
            <a:avLst/>
          </a:prstGeom>
          <a:solidFill>
            <a:srgbClr val="F2F2F2">
              <a:alpha val="65098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487AC271-0C45-9ED5-31F6-DCFA45397579}"/>
              </a:ext>
            </a:extLst>
          </p:cNvPr>
          <p:cNvSpPr/>
          <p:nvPr/>
        </p:nvSpPr>
        <p:spPr>
          <a:xfrm>
            <a:off x="3438707" y="5535881"/>
            <a:ext cx="2172150" cy="833401"/>
          </a:xfrm>
          <a:prstGeom prst="roundRect">
            <a:avLst/>
          </a:prstGeom>
          <a:solidFill>
            <a:srgbClr val="F2F2F2">
              <a:alpha val="65098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33055639-6221-2CD6-FB2F-839254157D03}"/>
              </a:ext>
            </a:extLst>
          </p:cNvPr>
          <p:cNvSpPr/>
          <p:nvPr/>
        </p:nvSpPr>
        <p:spPr>
          <a:xfrm>
            <a:off x="6010433" y="5281957"/>
            <a:ext cx="2172150" cy="833401"/>
          </a:xfrm>
          <a:prstGeom prst="roundRect">
            <a:avLst/>
          </a:prstGeom>
          <a:solidFill>
            <a:srgbClr val="F2F2F2">
              <a:alpha val="65098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2D3F8504-2C4F-6545-FA4F-6F50752B30E2}"/>
              </a:ext>
            </a:extLst>
          </p:cNvPr>
          <p:cNvSpPr/>
          <p:nvPr/>
        </p:nvSpPr>
        <p:spPr>
          <a:xfrm>
            <a:off x="6214556" y="4174962"/>
            <a:ext cx="2172150" cy="833401"/>
          </a:xfrm>
          <a:prstGeom prst="roundRect">
            <a:avLst/>
          </a:prstGeom>
          <a:solidFill>
            <a:srgbClr val="F2F2F2">
              <a:alpha val="65098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cxnSp>
        <p:nvCxnSpPr>
          <p:cNvPr id="39" name="Прямая со стрелкой 38">
            <a:extLst>
              <a:ext uri="{FF2B5EF4-FFF2-40B4-BE49-F238E27FC236}">
                <a16:creationId xmlns:a16="http://schemas.microsoft.com/office/drawing/2014/main" id="{891908AF-79B2-F438-B513-E7FCB3165FF0}"/>
              </a:ext>
            </a:extLst>
          </p:cNvPr>
          <p:cNvCxnSpPr/>
          <p:nvPr/>
        </p:nvCxnSpPr>
        <p:spPr>
          <a:xfrm>
            <a:off x="5693537" y="4630543"/>
            <a:ext cx="460007" cy="0"/>
          </a:xfrm>
          <a:prstGeom prst="straightConnector1">
            <a:avLst/>
          </a:prstGeom>
          <a:ln>
            <a:solidFill>
              <a:srgbClr val="1F4E79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34920F65-C815-EE0C-2B81-ADE3AED8C85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651268">
            <a:off x="5502563" y="4989997"/>
            <a:ext cx="542591" cy="164606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00AAAEF4-6E1F-153C-E4D7-A396BFED8D8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4171183" y="5193535"/>
            <a:ext cx="542591" cy="164606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86CF659F-5E61-680F-3238-4D2F79866A8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8116323">
            <a:off x="2882714" y="5032469"/>
            <a:ext cx="542591" cy="164606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C3C928A6-1437-ECD1-B5D1-96EF0313A13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0800000">
            <a:off x="2658148" y="4514108"/>
            <a:ext cx="542591" cy="16460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6F47436D-CF29-0ABF-6116-3903F773ED79}"/>
              </a:ext>
            </a:extLst>
          </p:cNvPr>
          <p:cNvSpPr txBox="1"/>
          <p:nvPr/>
        </p:nvSpPr>
        <p:spPr>
          <a:xfrm>
            <a:off x="625591" y="4200795"/>
            <a:ext cx="22927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Резервуары </a:t>
            </a:r>
          </a:p>
          <a:p>
            <a:r>
              <a:rPr lang="ru-RU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(24 000 м³ → 550 000 тонн/год) </a:t>
            </a:r>
            <a:endParaRPr lang="ru-KZ" sz="1600" b="1" dirty="0">
              <a:solidFill>
                <a:srgbClr val="000000"/>
              </a:solidFill>
            </a:endParaRPr>
          </a:p>
          <a:p>
            <a:endParaRPr lang="ru-KZ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D678859-1F63-AA63-A580-562685D91147}"/>
              </a:ext>
            </a:extLst>
          </p:cNvPr>
          <p:cNvSpPr txBox="1"/>
          <p:nvPr/>
        </p:nvSpPr>
        <p:spPr>
          <a:xfrm>
            <a:off x="1212481" y="5364167"/>
            <a:ext cx="177281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ЖД эстакады, трубопроводы </a:t>
            </a:r>
            <a:endParaRPr lang="ru-KZ" sz="1600" b="1" dirty="0">
              <a:solidFill>
                <a:srgbClr val="000000"/>
              </a:solidFill>
            </a:endParaRPr>
          </a:p>
          <a:p>
            <a:endParaRPr lang="ru-KZ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84957C1-F57A-A785-70BD-783D43F473B6}"/>
              </a:ext>
            </a:extLst>
          </p:cNvPr>
          <p:cNvSpPr txBox="1"/>
          <p:nvPr/>
        </p:nvSpPr>
        <p:spPr>
          <a:xfrm>
            <a:off x="3792918" y="5531038"/>
            <a:ext cx="15526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Стационарные/мобильные заправщики </a:t>
            </a:r>
            <a:endParaRPr lang="ru-KZ" sz="1600" b="1" dirty="0">
              <a:solidFill>
                <a:srgbClr val="000000"/>
              </a:solidFill>
            </a:endParaRPr>
          </a:p>
          <a:p>
            <a:endParaRPr lang="ru-KZ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FE05274-FCCC-5BD3-49C1-96F3CAB09322}"/>
              </a:ext>
            </a:extLst>
          </p:cNvPr>
          <p:cNvSpPr txBox="1"/>
          <p:nvPr/>
        </p:nvSpPr>
        <p:spPr>
          <a:xfrm>
            <a:off x="6047114" y="5364167"/>
            <a:ext cx="232244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Лаборатории, склады, пожарные системы </a:t>
            </a:r>
            <a:endParaRPr lang="ru-KZ" sz="1600" b="1" dirty="0">
              <a:solidFill>
                <a:srgbClr val="000000"/>
              </a:solidFill>
            </a:endParaRPr>
          </a:p>
          <a:p>
            <a:endParaRPr lang="ru-KZ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25BB159-9886-3081-872E-528915B34748}"/>
              </a:ext>
            </a:extLst>
          </p:cNvPr>
          <p:cNvSpPr txBox="1"/>
          <p:nvPr/>
        </p:nvSpPr>
        <p:spPr>
          <a:xfrm>
            <a:off x="6313004" y="4167842"/>
            <a:ext cx="21292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Насосные станции, фильтрационные линии </a:t>
            </a:r>
            <a:endParaRPr lang="ru-KZ" sz="1600" b="1" dirty="0">
              <a:solidFill>
                <a:srgbClr val="000000"/>
              </a:solidFill>
            </a:endParaRPr>
          </a:p>
          <a:p>
            <a:endParaRPr lang="ru-K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A1145CE-D854-B720-016F-E6D329DBD6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512C029-F99F-6106-8D46-C3948D5F3C26}"/>
              </a:ext>
            </a:extLst>
          </p:cNvPr>
          <p:cNvSpPr/>
          <p:nvPr/>
        </p:nvSpPr>
        <p:spPr>
          <a:xfrm>
            <a:off x="382555" y="1679510"/>
            <a:ext cx="8416212" cy="4730621"/>
          </a:xfrm>
          <a:prstGeom prst="rect">
            <a:avLst/>
          </a:prstGeom>
          <a:solidFill>
            <a:srgbClr val="1F4E79">
              <a:alpha val="49804"/>
            </a:srgbClr>
          </a:solidFill>
          <a:ln>
            <a:solidFill>
              <a:srgbClr val="17294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6EF2D3B-D91E-88DF-4FEF-FE7CF92512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4672" y="-1018180"/>
            <a:ext cx="5346655" cy="340795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CDCD563-BC35-DECB-670A-6659EA3216AB}"/>
              </a:ext>
            </a:extLst>
          </p:cNvPr>
          <p:cNvSpPr txBox="1"/>
          <p:nvPr/>
        </p:nvSpPr>
        <p:spPr>
          <a:xfrm>
            <a:off x="2561702" y="1810944"/>
            <a:ext cx="54397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Ценности для инвестора</a:t>
            </a:r>
            <a:r>
              <a:rPr lang="ru-RU" sz="20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 </a:t>
            </a:r>
            <a:endParaRPr lang="ru-KZ" sz="2000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94B98BD4-C09F-8293-102A-FD2DCF8A9563}"/>
              </a:ext>
            </a:extLst>
          </p:cNvPr>
          <p:cNvSpPr/>
          <p:nvPr/>
        </p:nvSpPr>
        <p:spPr>
          <a:xfrm>
            <a:off x="2191997" y="2356045"/>
            <a:ext cx="5711810" cy="646331"/>
          </a:xfrm>
          <a:prstGeom prst="rect">
            <a:avLst/>
          </a:prstGeom>
          <a:solidFill>
            <a:srgbClr val="00204F">
              <a:alpha val="58039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Courier New" panose="02070309020205020404" pitchFamily="49" charset="0"/>
              <a:buChar char="o"/>
            </a:pPr>
            <a:endParaRPr lang="ru-KZ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9007244-FF11-A6D1-7119-49E83E3AA163}"/>
              </a:ext>
            </a:extLst>
          </p:cNvPr>
          <p:cNvSpPr txBox="1"/>
          <p:nvPr/>
        </p:nvSpPr>
        <p:spPr>
          <a:xfrm>
            <a:off x="2303740" y="2488018"/>
            <a:ext cx="5346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Сертификация</a:t>
            </a:r>
            <a:r>
              <a:rPr lang="ru-RU" b="1" dirty="0">
                <a:solidFill>
                  <a:schemeClr val="bg1"/>
                </a:solidFill>
                <a:latin typeface="Calibri" panose="020F0502020204030204" pitchFamily="34" charset="0"/>
              </a:rPr>
              <a:t> по международным стандартам 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JIG </a:t>
            </a:r>
            <a:endParaRPr lang="ru-KZ" b="1" dirty="0">
              <a:solidFill>
                <a:schemeClr val="bg1"/>
              </a:solidFill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1ED0936E-CB74-E3FB-C0F2-93CB1A2B84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1996" y="1878243"/>
            <a:ext cx="335384" cy="265512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36433C8-B121-D6CA-A7BD-569A2903E0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0697" y="2498494"/>
            <a:ext cx="238903" cy="36538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EC485FE-EBEA-360C-A77C-CF5D3A412A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1867" y="3346131"/>
            <a:ext cx="237765" cy="36579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97A84D0-32BF-5B84-629A-F53A6A4A9A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1835" y="4222877"/>
            <a:ext cx="237765" cy="36579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B9AFB52-3AA5-9DCA-402F-D43CC63CFF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0697" y="5065753"/>
            <a:ext cx="237765" cy="365792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5C9B5BD-89D6-A6E5-5378-5148FF55D2C2}"/>
              </a:ext>
            </a:extLst>
          </p:cNvPr>
          <p:cNvSpPr/>
          <p:nvPr/>
        </p:nvSpPr>
        <p:spPr>
          <a:xfrm>
            <a:off x="2191996" y="3209294"/>
            <a:ext cx="5711811" cy="646331"/>
          </a:xfrm>
          <a:prstGeom prst="rect">
            <a:avLst/>
          </a:prstGeom>
          <a:solidFill>
            <a:srgbClr val="00204F">
              <a:alpha val="58039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Courier New" panose="02070309020205020404" pitchFamily="49" charset="0"/>
              <a:buChar char="o"/>
            </a:pPr>
            <a:endParaRPr lang="ru-KZ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B99194C-53D3-C2DE-AED7-D17F9DA01378}"/>
              </a:ext>
            </a:extLst>
          </p:cNvPr>
          <p:cNvSpPr/>
          <p:nvPr/>
        </p:nvSpPr>
        <p:spPr>
          <a:xfrm>
            <a:off x="2191996" y="4087444"/>
            <a:ext cx="5711811" cy="646331"/>
          </a:xfrm>
          <a:prstGeom prst="rect">
            <a:avLst/>
          </a:prstGeom>
          <a:solidFill>
            <a:srgbClr val="00204F">
              <a:alpha val="58039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Courier New" panose="02070309020205020404" pitchFamily="49" charset="0"/>
              <a:buChar char="o"/>
            </a:pPr>
            <a:endParaRPr lang="ru-KZ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F6ED0B2-0BC4-C78E-7A05-4F7AA85750DB}"/>
              </a:ext>
            </a:extLst>
          </p:cNvPr>
          <p:cNvSpPr/>
          <p:nvPr/>
        </p:nvSpPr>
        <p:spPr>
          <a:xfrm>
            <a:off x="2191997" y="4925483"/>
            <a:ext cx="5711810" cy="646331"/>
          </a:xfrm>
          <a:prstGeom prst="rect">
            <a:avLst/>
          </a:prstGeom>
          <a:solidFill>
            <a:srgbClr val="00204F">
              <a:alpha val="58039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Courier New" panose="02070309020205020404" pitchFamily="49" charset="0"/>
              <a:buChar char="o"/>
            </a:pPr>
            <a:endParaRPr lang="ru-KZ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F17F11A-0D01-E005-9BBC-ED3B72E9A9F2}"/>
              </a:ext>
            </a:extLst>
          </p:cNvPr>
          <p:cNvSpPr txBox="1"/>
          <p:nvPr/>
        </p:nvSpPr>
        <p:spPr>
          <a:xfrm>
            <a:off x="2286311" y="3236256"/>
            <a:ext cx="57118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Кооперация с хабами в Китае, ЕС, Ближнем Востоке и США </a:t>
            </a:r>
            <a:endParaRPr lang="ru-KZ" b="1" dirty="0">
              <a:solidFill>
                <a:schemeClr val="bg1"/>
              </a:solidFill>
            </a:endParaRPr>
          </a:p>
          <a:p>
            <a:endParaRPr lang="ru-KZ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788D783-3416-E995-6ADC-F0EC03BE4219}"/>
              </a:ext>
            </a:extLst>
          </p:cNvPr>
          <p:cNvSpPr txBox="1"/>
          <p:nvPr/>
        </p:nvSpPr>
        <p:spPr>
          <a:xfrm>
            <a:off x="2286311" y="4231727"/>
            <a:ext cx="6157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Логистическая оптимизация доставки топлива </a:t>
            </a:r>
            <a:endParaRPr lang="ru-KZ" b="1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5521F2F-8A57-6EF7-5850-713D480B207B}"/>
              </a:ext>
            </a:extLst>
          </p:cNvPr>
          <p:cNvSpPr txBox="1"/>
          <p:nvPr/>
        </p:nvSpPr>
        <p:spPr>
          <a:xfrm>
            <a:off x="2300480" y="5062213"/>
            <a:ext cx="454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Переход к SAF (устойчивому авиатопливу) </a:t>
            </a:r>
            <a:endParaRPr lang="ru-KZ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A1EC12-D774-E1CD-E582-234E94739A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B9FE112-9D00-D94B-DB4D-E35321D60A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9E07DA1-DD10-EA6E-7168-8B0DC7E894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9574" y="-1115457"/>
            <a:ext cx="5346655" cy="3407959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A75482E-753D-3239-912B-736880D489F7}"/>
              </a:ext>
            </a:extLst>
          </p:cNvPr>
          <p:cNvSpPr/>
          <p:nvPr/>
        </p:nvSpPr>
        <p:spPr>
          <a:xfrm>
            <a:off x="923731" y="1632857"/>
            <a:ext cx="7296538" cy="4534678"/>
          </a:xfrm>
          <a:prstGeom prst="rect">
            <a:avLst/>
          </a:prstGeom>
          <a:solidFill>
            <a:schemeClr val="accent5">
              <a:lumMod val="50000"/>
              <a:alpha val="50196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3371916-99ED-0E89-0F34-3E9248AB5B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0861" y="2059665"/>
            <a:ext cx="365792" cy="2865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FFC0A94-BF5F-5E75-2A14-7869A9EC7461}"/>
              </a:ext>
            </a:extLst>
          </p:cNvPr>
          <p:cNvSpPr txBox="1"/>
          <p:nvPr/>
        </p:nvSpPr>
        <p:spPr>
          <a:xfrm>
            <a:off x="2466641" y="2002879"/>
            <a:ext cx="4675944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ru-RU" b="1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Партнёрство и формат участия</a:t>
            </a:r>
            <a:r>
              <a:rPr lang="ru-RU" b="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 </a:t>
            </a:r>
            <a:endParaRPr lang="ru-KZ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696E88E-E6C2-E30D-872A-CFB4CFFE90E7}"/>
              </a:ext>
            </a:extLst>
          </p:cNvPr>
          <p:cNvSpPr/>
          <p:nvPr/>
        </p:nvSpPr>
        <p:spPr>
          <a:xfrm>
            <a:off x="2142525" y="2610751"/>
            <a:ext cx="5248471" cy="628249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F7F9F7-5556-7C03-361C-195F16438ECF}"/>
              </a:ext>
            </a:extLst>
          </p:cNvPr>
          <p:cNvSpPr txBox="1"/>
          <p:nvPr/>
        </p:nvSpPr>
        <p:spPr>
          <a:xfrm>
            <a:off x="2283757" y="2656382"/>
            <a:ext cx="5261334" cy="53476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 rtl="0" fontAlgn="base">
              <a:lnSpc>
                <a:spcPts val="1651"/>
              </a:lnSpc>
            </a:pPr>
            <a:r>
              <a:rPr lang="ru-RU" sz="16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</a:rPr>
              <a:t>Открыта возможность участия в конкурсах на PMC/EPC контракторов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92572FD-E9E3-8650-CE6B-21F7CDBA21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6656" y="2767925"/>
            <a:ext cx="207282" cy="31092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C30F7B7-8C6E-6361-3205-3D676D16B5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6656" y="3547666"/>
            <a:ext cx="207282" cy="31092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7681238-4123-68E8-E5BF-32003A2A00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6656" y="4318142"/>
            <a:ext cx="207282" cy="310923"/>
          </a:xfrm>
          <a:prstGeom prst="rect">
            <a:avLst/>
          </a:prstGeom>
        </p:spPr>
      </p:pic>
      <p:pic>
        <p:nvPicPr>
          <p:cNvPr id="17" name="Рисунок 15">
            <a:extLst>
              <a:ext uri="{FF2B5EF4-FFF2-40B4-BE49-F238E27FC236}">
                <a16:creationId xmlns:a16="http://schemas.microsoft.com/office/drawing/2014/main" id="{CC00B37B-6B33-9F25-E423-CA2810F55E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6656" y="5106397"/>
            <a:ext cx="207282" cy="310923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DBE24155-F462-5B59-3C0C-090C92AB02EF}"/>
              </a:ext>
            </a:extLst>
          </p:cNvPr>
          <p:cNvSpPr/>
          <p:nvPr/>
        </p:nvSpPr>
        <p:spPr>
          <a:xfrm>
            <a:off x="2153814" y="3389004"/>
            <a:ext cx="5248471" cy="628249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05E7D8EB-41D9-111B-FA5A-0081A9CD4020}"/>
              </a:ext>
            </a:extLst>
          </p:cNvPr>
          <p:cNvSpPr/>
          <p:nvPr/>
        </p:nvSpPr>
        <p:spPr>
          <a:xfrm>
            <a:off x="2153814" y="4159480"/>
            <a:ext cx="5248471" cy="628249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367ABEB4-02AF-984A-9370-E79EDAF4C4E1}"/>
              </a:ext>
            </a:extLst>
          </p:cNvPr>
          <p:cNvSpPr/>
          <p:nvPr/>
        </p:nvSpPr>
        <p:spPr>
          <a:xfrm>
            <a:off x="2142525" y="4947735"/>
            <a:ext cx="5248471" cy="628249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012C08-39BB-1B00-74B8-34D0F7E0F494}"/>
              </a:ext>
            </a:extLst>
          </p:cNvPr>
          <p:cNvSpPr txBox="1"/>
          <p:nvPr/>
        </p:nvSpPr>
        <p:spPr>
          <a:xfrm>
            <a:off x="2283757" y="3580202"/>
            <a:ext cx="4921899" cy="31675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 rtl="0" fontAlgn="base">
              <a:lnSpc>
                <a:spcPts val="1651"/>
              </a:lnSpc>
            </a:pPr>
            <a:r>
              <a:rPr lang="ru-RU" sz="16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</a:rPr>
              <a:t>BOOT – долгосрочное владение,</a:t>
            </a:r>
            <a:r>
              <a:rPr lang="ru-RU" sz="16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возврат инвестиций 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B8687D-D910-338B-7F6B-DCD661B0095F}"/>
              </a:ext>
            </a:extLst>
          </p:cNvPr>
          <p:cNvSpPr txBox="1"/>
          <p:nvPr/>
        </p:nvSpPr>
        <p:spPr>
          <a:xfrm>
            <a:off x="2283757" y="4215572"/>
            <a:ext cx="5261334" cy="53476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 rtl="0" fontAlgn="base">
              <a:lnSpc>
                <a:spcPts val="1651"/>
              </a:lnSpc>
            </a:pPr>
            <a:r>
              <a:rPr lang="ru-RU" sz="16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</a:rPr>
              <a:t>Юридическая платформа: ТОО SKYHANSA </a:t>
            </a:r>
          </a:p>
          <a:p>
            <a:pPr algn="l" rtl="0" fontAlgn="base">
              <a:lnSpc>
                <a:spcPts val="1651"/>
              </a:lnSpc>
            </a:pPr>
            <a:r>
              <a:rPr lang="ru-RU" sz="16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</a:rPr>
              <a:t>(Казахстан – Германия) 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7838022-032C-5984-437C-1472F24AA471}"/>
              </a:ext>
            </a:extLst>
          </p:cNvPr>
          <p:cNvSpPr txBox="1"/>
          <p:nvPr/>
        </p:nvSpPr>
        <p:spPr>
          <a:xfrm>
            <a:off x="2283757" y="5009132"/>
            <a:ext cx="5261334" cy="53476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 rtl="0" fontAlgn="base">
              <a:lnSpc>
                <a:spcPts val="1651"/>
              </a:lnSpc>
            </a:pPr>
            <a:r>
              <a:rPr lang="ru-RU" sz="16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</a:rPr>
              <a:t>Проект входит в реестр стратегических и поддерживается МИО и СЭЗ Хоргос </a:t>
            </a:r>
          </a:p>
        </p:txBody>
      </p:sp>
    </p:spTree>
    <p:extLst>
      <p:ext uri="{BB962C8B-B14F-4D97-AF65-F5344CB8AC3E}">
        <p14:creationId xmlns:p14="http://schemas.microsoft.com/office/powerpoint/2010/main" val="3326511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ECDB1FF-8290-0342-5435-1C94144C8F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7DC2CBE-2D81-166D-5C75-44B60ED8AD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9071" y="-1007703"/>
            <a:ext cx="4670594" cy="2977038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B554A52-75F9-D6A2-7EA4-164CBC0B05BF}"/>
              </a:ext>
            </a:extLst>
          </p:cNvPr>
          <p:cNvSpPr/>
          <p:nvPr/>
        </p:nvSpPr>
        <p:spPr>
          <a:xfrm>
            <a:off x="1017037" y="1988572"/>
            <a:ext cx="7100595" cy="3050534"/>
          </a:xfrm>
          <a:prstGeom prst="rect">
            <a:avLst/>
          </a:prstGeom>
          <a:solidFill>
            <a:srgbClr val="1F4E79">
              <a:alpha val="32157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E2A0DE3-C4D6-E293-8D3E-B624A0E57B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4653" y="2456087"/>
            <a:ext cx="477239" cy="46806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971E888-D1AC-0329-69BA-8E12D0BB4C82}"/>
              </a:ext>
            </a:extLst>
          </p:cNvPr>
          <p:cNvSpPr txBox="1"/>
          <p:nvPr/>
        </p:nvSpPr>
        <p:spPr>
          <a:xfrm>
            <a:off x="2038710" y="3012131"/>
            <a:ext cx="1978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ru-RU" sz="18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+7 727 250 74 97</a:t>
            </a:r>
            <a:r>
              <a:rPr lang="ru-RU" sz="1800" b="1" i="0" dirty="0">
                <a:solidFill>
                  <a:schemeClr val="bg1"/>
                </a:solidFill>
                <a:effectLst/>
                <a:latin typeface="WordVisiCarriageReturn_MSFontService"/>
              </a:rPr>
              <a:t> </a:t>
            </a:r>
          </a:p>
          <a:p>
            <a:endParaRPr lang="ru-KZ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A7BE3E3-7B1E-14B3-130F-FBF69DE6A7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3300" y="2410718"/>
            <a:ext cx="477239" cy="46806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DC7B4DB-1A0E-18E0-3FDC-597070C5654E}"/>
              </a:ext>
            </a:extLst>
          </p:cNvPr>
          <p:cNvSpPr txBox="1"/>
          <p:nvPr/>
        </p:nvSpPr>
        <p:spPr>
          <a:xfrm>
            <a:off x="5038985" y="2924149"/>
            <a:ext cx="220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0" u="sng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Info@skyhansa.com</a:t>
            </a:r>
            <a:endParaRPr lang="ru-KZ" b="1" dirty="0">
              <a:solidFill>
                <a:schemeClr val="bg1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65F2B7C-D64E-F2D7-4268-819EC9FE53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2422" y="3658462"/>
            <a:ext cx="419470" cy="42769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9FA8534-C5D1-3B7E-B809-6564ABD21C56}"/>
              </a:ext>
            </a:extLst>
          </p:cNvPr>
          <p:cNvSpPr txBox="1"/>
          <p:nvPr/>
        </p:nvSpPr>
        <p:spPr>
          <a:xfrm>
            <a:off x="2180070" y="4164118"/>
            <a:ext cx="1903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0" u="sng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skyhansa.com</a:t>
            </a:r>
            <a:endParaRPr lang="ru-KZ" b="1" dirty="0">
              <a:solidFill>
                <a:schemeClr val="bg1"/>
              </a:solidFill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D230151-FB2A-D5B0-4F37-3F50DCC9F9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62183" y="3689936"/>
            <a:ext cx="419469" cy="47418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08F1ED4-74B5-225E-D552-727AA509C5C7}"/>
              </a:ext>
            </a:extLst>
          </p:cNvPr>
          <p:cNvSpPr txBox="1"/>
          <p:nvPr/>
        </p:nvSpPr>
        <p:spPr>
          <a:xfrm>
            <a:off x="5069010" y="4164118"/>
            <a:ext cx="2283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Алматы, Казахстан</a:t>
            </a:r>
          </a:p>
          <a:p>
            <a:endParaRPr lang="ru-KZ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D76306-78AC-AC1A-EF02-515B01885F8C}"/>
              </a:ext>
            </a:extLst>
          </p:cNvPr>
          <p:cNvSpPr txBox="1"/>
          <p:nvPr/>
        </p:nvSpPr>
        <p:spPr>
          <a:xfrm>
            <a:off x="3028011" y="1372308"/>
            <a:ext cx="2934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</a:rPr>
              <a:t>Контакты и обратная связь</a:t>
            </a:r>
            <a:endParaRPr lang="ru-KZ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BF3E967-A628-30E7-DC5F-3223564E455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99183" y="1372308"/>
            <a:ext cx="228827" cy="349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4555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29</TotalTime>
  <Words>295</Words>
  <Application>Microsoft Office PowerPoint</Application>
  <PresentationFormat>Экран (4:3)</PresentationFormat>
  <Paragraphs>50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Courier New</vt:lpstr>
      <vt:lpstr>WordVisi_MSFontService</vt:lpstr>
      <vt:lpstr>WordVisiCarriageReturn_MSFontService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Aidana Chimbaeva</dc:creator>
  <cp:keywords/>
  <dc:description>generated using python-pptx</dc:description>
  <cp:lastModifiedBy>Erik Shortanbayev</cp:lastModifiedBy>
  <cp:revision>4</cp:revision>
  <dcterms:created xsi:type="dcterms:W3CDTF">2013-01-27T09:14:16Z</dcterms:created>
  <dcterms:modified xsi:type="dcterms:W3CDTF">2025-04-24T14:02:25Z</dcterms:modified>
  <cp:category/>
</cp:coreProperties>
</file>