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3" r:id="rId1"/>
  </p:sldMasterIdLst>
  <p:sldIdLst>
    <p:sldId id="261" r:id="rId2"/>
    <p:sldId id="266" r:id="rId3"/>
    <p:sldId id="258" r:id="rId4"/>
    <p:sldId id="260" r:id="rId5"/>
    <p:sldId id="267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F4E79"/>
    <a:srgbClr val="1A2E3C"/>
    <a:srgbClr val="1A2E52"/>
    <a:srgbClr val="1A2E4F"/>
    <a:srgbClr val="FFFFFF"/>
    <a:srgbClr val="D9D9D9"/>
    <a:srgbClr val="00123C"/>
    <a:srgbClr val="20386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2EB525-31A1-4E75-81E0-AF65F615D2F3}" v="4" dt="2025-04-24T07:55:04.2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146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k Shortanbayev" userId="4d41cb16-d746-4cab-8ba0-f74a85b44976" providerId="ADAL" clId="{EE6BC522-DD01-4330-AF08-FCA33299A4CD}"/>
    <pc:docChg chg="modSld sldOrd">
      <pc:chgData name="Erik Shortanbayev" userId="4d41cb16-d746-4cab-8ba0-f74a85b44976" providerId="ADAL" clId="{EE6BC522-DD01-4330-AF08-FCA33299A4CD}" dt="2025-04-24T13:58:59.199" v="46" actId="20577"/>
      <pc:docMkLst>
        <pc:docMk/>
      </pc:docMkLst>
      <pc:sldChg chg="modSp mod ord">
        <pc:chgData name="Erik Shortanbayev" userId="4d41cb16-d746-4cab-8ba0-f74a85b44976" providerId="ADAL" clId="{EE6BC522-DD01-4330-AF08-FCA33299A4CD}" dt="2025-04-24T13:58:36.164" v="39" actId="20577"/>
        <pc:sldMkLst>
          <pc:docMk/>
          <pc:sldMk cId="0" sldId="258"/>
        </pc:sldMkLst>
        <pc:spChg chg="mod">
          <ac:chgData name="Erik Shortanbayev" userId="4d41cb16-d746-4cab-8ba0-f74a85b44976" providerId="ADAL" clId="{EE6BC522-DD01-4330-AF08-FCA33299A4CD}" dt="2025-04-24T13:58:36.164" v="39" actId="20577"/>
          <ac:spMkLst>
            <pc:docMk/>
            <pc:sldMk cId="0" sldId="258"/>
            <ac:spMk id="20" creationId="{92AB4C06-9B88-D613-8096-86F5E4C8EC1D}"/>
          </ac:spMkLst>
        </pc:spChg>
      </pc:sldChg>
      <pc:sldChg chg="modSp mod">
        <pc:chgData name="Erik Shortanbayev" userId="4d41cb16-d746-4cab-8ba0-f74a85b44976" providerId="ADAL" clId="{EE6BC522-DD01-4330-AF08-FCA33299A4CD}" dt="2025-04-24T13:58:59.199" v="46" actId="20577"/>
        <pc:sldMkLst>
          <pc:docMk/>
          <pc:sldMk cId="1511117036" sldId="267"/>
        </pc:sldMkLst>
        <pc:spChg chg="mod">
          <ac:chgData name="Erik Shortanbayev" userId="4d41cb16-d746-4cab-8ba0-f74a85b44976" providerId="ADAL" clId="{EE6BC522-DD01-4330-AF08-FCA33299A4CD}" dt="2025-04-24T13:58:59.199" v="46" actId="20577"/>
          <ac:spMkLst>
            <pc:docMk/>
            <pc:sldMk cId="1511117036" sldId="267"/>
            <ac:spMk id="11" creationId="{1CF7F9F7-5556-7C03-361C-195F16438EC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425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764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873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486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010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419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821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48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758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252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89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045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CBE298B-69EA-CBFC-686F-7B3F984F1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Прямоугольный треугольник 16">
            <a:extLst>
              <a:ext uri="{FF2B5EF4-FFF2-40B4-BE49-F238E27FC236}">
                <a16:creationId xmlns:a16="http://schemas.microsoft.com/office/drawing/2014/main" id="{20350CC6-5C02-7630-2A27-8AE3C38E4CF0}"/>
              </a:ext>
            </a:extLst>
          </p:cNvPr>
          <p:cNvSpPr/>
          <p:nvPr/>
        </p:nvSpPr>
        <p:spPr>
          <a:xfrm rot="16200000">
            <a:off x="1142999" y="-1143005"/>
            <a:ext cx="6857995" cy="9144002"/>
          </a:xfrm>
          <a:prstGeom prst="rtTriangle">
            <a:avLst/>
          </a:prstGeom>
          <a:solidFill>
            <a:srgbClr val="1F4E79">
              <a:alpha val="50196"/>
            </a:srgb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5638EC4-D1D9-F7AF-16E6-3E72AB81ECCD}"/>
              </a:ext>
            </a:extLst>
          </p:cNvPr>
          <p:cNvSpPr txBox="1"/>
          <p:nvPr/>
        </p:nvSpPr>
        <p:spPr>
          <a:xfrm>
            <a:off x="3265714" y="4698883"/>
            <a:ext cx="667278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0" dirty="0">
                <a:solidFill>
                  <a:srgbClr val="FFD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Международный грузопассажирский аэропорт «Хоргос – Восточные Ворота»</a:t>
            </a:r>
            <a:r>
              <a:rPr lang="ru-RU" sz="3200" b="1" i="0" dirty="0">
                <a:solidFill>
                  <a:srgbClr val="FFD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rdVisiCarriageReturn_MSFontService"/>
              </a:rPr>
              <a:t> </a:t>
            </a:r>
            <a:br>
              <a:rPr lang="ru-RU" sz="32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rdVisiCarriageReturn_MSFontService"/>
              </a:rPr>
            </a:br>
            <a:endParaRPr lang="ru-KZ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907E1F0-856C-BC88-85C4-4A02B26777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02" y="-94298"/>
            <a:ext cx="4676037" cy="298120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F6E580E-FD1C-E800-E8AA-A4770EAEA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4358E74-33DA-8FE4-1258-95FA8C1D2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9071" y="-1007703"/>
            <a:ext cx="4670594" cy="29770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973368-7684-5BBF-083D-964A2F63DAFD}"/>
              </a:ext>
            </a:extLst>
          </p:cNvPr>
          <p:cNvSpPr txBox="1"/>
          <p:nvPr/>
        </p:nvSpPr>
        <p:spPr>
          <a:xfrm>
            <a:off x="479482" y="845374"/>
            <a:ext cx="966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Проект:</a:t>
            </a:r>
            <a:r>
              <a:rPr lang="ru-RU" sz="1800" b="0" i="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 </a:t>
            </a:r>
            <a:endParaRPr lang="ru-KZ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CAB9AB-E1A1-11B6-1C8B-7846058BBA99}"/>
              </a:ext>
            </a:extLst>
          </p:cNvPr>
          <p:cNvSpPr txBox="1"/>
          <p:nvPr/>
        </p:nvSpPr>
        <p:spPr>
          <a:xfrm>
            <a:off x="455902" y="1201134"/>
            <a:ext cx="42631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Международный грузопассажирский аэропорт «Хоргос – Восточные Ворота»</a:t>
            </a:r>
            <a:r>
              <a:rPr lang="ru-RU" sz="1600" b="1" i="0" dirty="0">
                <a:solidFill>
                  <a:schemeClr val="accent1">
                    <a:lumMod val="50000"/>
                  </a:schemeClr>
                </a:solidFill>
                <a:effectLst/>
                <a:latin typeface="WordVisiCarriageReturn_MSFontService"/>
              </a:rPr>
              <a:t> </a:t>
            </a:r>
            <a:br>
              <a:rPr lang="ru-RU" sz="1600" b="1" i="0" dirty="0">
                <a:solidFill>
                  <a:srgbClr val="000000"/>
                </a:solidFill>
                <a:effectLst/>
                <a:latin typeface="WordVisiCarriageReturn_MSFontService"/>
              </a:rPr>
            </a:br>
            <a:endParaRPr lang="ru-KZ" sz="16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09A456-CB77-F48B-EE15-CE8C038DEAB9}"/>
              </a:ext>
            </a:extLst>
          </p:cNvPr>
          <p:cNvSpPr txBox="1"/>
          <p:nvPr/>
        </p:nvSpPr>
        <p:spPr>
          <a:xfrm>
            <a:off x="5325878" y="906929"/>
            <a:ext cx="10590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Раздел:</a:t>
            </a:r>
            <a:r>
              <a:rPr lang="ru-RU" sz="14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</a:t>
            </a:r>
            <a:endParaRPr lang="ru-KZ" sz="14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F8616D-7841-38D5-A75C-D756B939CAC8}"/>
              </a:ext>
            </a:extLst>
          </p:cNvPr>
          <p:cNvSpPr txBox="1"/>
          <p:nvPr/>
        </p:nvSpPr>
        <p:spPr>
          <a:xfrm>
            <a:off x="5325878" y="1217973"/>
            <a:ext cx="3883606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sz="1600" b="1" i="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MRO (Техническое обслуживание и ремонт воздушных судов)</a:t>
            </a:r>
            <a:r>
              <a:rPr lang="ru-RU" sz="1600" b="0" i="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 </a:t>
            </a:r>
            <a:endParaRPr lang="ru-KZ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D3BA347-D8C8-E226-EC5C-432768A6A562}"/>
              </a:ext>
            </a:extLst>
          </p:cNvPr>
          <p:cNvSpPr/>
          <p:nvPr/>
        </p:nvSpPr>
        <p:spPr>
          <a:xfrm>
            <a:off x="440039" y="1985192"/>
            <a:ext cx="8235307" cy="1736676"/>
          </a:xfrm>
          <a:prstGeom prst="rect">
            <a:avLst/>
          </a:prstGeom>
          <a:solidFill>
            <a:srgbClr val="1F4E79">
              <a:alpha val="44706"/>
            </a:srgbClr>
          </a:solidFill>
          <a:ln>
            <a:solidFill>
              <a:srgbClr val="2038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4E555E-2513-77CD-F8BF-966858DF15EA}"/>
              </a:ext>
            </a:extLst>
          </p:cNvPr>
          <p:cNvSpPr txBox="1"/>
          <p:nvPr/>
        </p:nvSpPr>
        <p:spPr>
          <a:xfrm>
            <a:off x="584268" y="2044192"/>
            <a:ext cx="20713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dirty="0">
                <a:solidFill>
                  <a:schemeClr val="bg1"/>
                </a:solidFill>
                <a:effectLst/>
                <a:latin typeface="WordVisi_MSFontService"/>
              </a:rPr>
              <a:t>Инициатор:</a:t>
            </a:r>
            <a:r>
              <a:rPr lang="en-US" sz="1600" b="1" i="0" dirty="0">
                <a:solidFill>
                  <a:schemeClr val="bg1"/>
                </a:solidFill>
                <a:effectLst/>
                <a:latin typeface="WordVisi_MSFontService"/>
              </a:rPr>
              <a:t> </a:t>
            </a:r>
            <a:endParaRPr lang="ru-RU" sz="1600" b="1" i="0" dirty="0">
              <a:solidFill>
                <a:schemeClr val="bg1"/>
              </a:solidFill>
              <a:effectLst/>
              <a:latin typeface="WordVisi_MSFontService"/>
            </a:endParaRPr>
          </a:p>
          <a:p>
            <a:r>
              <a:rPr lang="ru-RU" sz="16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Формат:</a:t>
            </a:r>
            <a:r>
              <a:rPr lang="ru-RU" sz="16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</a:t>
            </a:r>
            <a:endParaRPr lang="ru-RU" sz="1600" b="1" i="0" dirty="0">
              <a:solidFill>
                <a:schemeClr val="bg1"/>
              </a:solidFill>
              <a:effectLst/>
              <a:latin typeface="WordVisi_MSFontService"/>
            </a:endParaRPr>
          </a:p>
          <a:p>
            <a:r>
              <a:rPr lang="ru-RU" sz="16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Срок реализации:</a:t>
            </a:r>
            <a:r>
              <a:rPr lang="ru-RU" sz="16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</a:t>
            </a:r>
            <a:endParaRPr lang="ru-RU" sz="1600" b="1" i="0" dirty="0">
              <a:solidFill>
                <a:schemeClr val="bg1"/>
              </a:solidFill>
              <a:effectLst/>
              <a:latin typeface="WordVisi_MSFontService"/>
            </a:endParaRPr>
          </a:p>
          <a:p>
            <a:r>
              <a:rPr lang="ru-RU" sz="1600" b="1" i="0" dirty="0">
                <a:solidFill>
                  <a:schemeClr val="bg1"/>
                </a:solidFill>
                <a:effectLst/>
                <a:latin typeface="WordVisi_MSFontService"/>
              </a:rPr>
              <a:t>Местоположение:</a:t>
            </a:r>
          </a:p>
          <a:p>
            <a:r>
              <a:rPr lang="ru-RU" sz="1600" b="1" i="0" dirty="0">
                <a:solidFill>
                  <a:schemeClr val="bg1"/>
                </a:solidFill>
                <a:effectLst/>
                <a:latin typeface="WordVisi_MSFontService"/>
              </a:rPr>
              <a:t>Инвесторские </a:t>
            </a:r>
            <a:endParaRPr lang="en-US" sz="1600" b="1" i="0" dirty="0">
              <a:solidFill>
                <a:schemeClr val="bg1"/>
              </a:solidFill>
              <a:effectLst/>
              <a:latin typeface="WordVisi_MSFontService"/>
            </a:endParaRPr>
          </a:p>
          <a:p>
            <a:r>
              <a:rPr lang="ru-RU" sz="1600" b="1" i="0" dirty="0">
                <a:solidFill>
                  <a:schemeClr val="bg1"/>
                </a:solidFill>
                <a:effectLst/>
                <a:latin typeface="WordVisi_MSFontService"/>
              </a:rPr>
              <a:t>преференции:</a:t>
            </a:r>
            <a:endParaRPr lang="ru-KZ" sz="16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7C0925-9CEB-FCC4-6813-E4491E96D180}"/>
              </a:ext>
            </a:extLst>
          </p:cNvPr>
          <p:cNvSpPr txBox="1"/>
          <p:nvPr/>
        </p:nvSpPr>
        <p:spPr>
          <a:xfrm>
            <a:off x="2655664" y="2068313"/>
            <a:ext cx="70197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ТОО «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SKYHANSA»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WordVisiCarriageReturn_MSFontService"/>
              </a:rPr>
              <a:t> </a:t>
            </a:r>
            <a:br>
              <a:rPr lang="en-US" sz="1600" b="0" i="0" dirty="0">
                <a:solidFill>
                  <a:schemeClr val="bg1"/>
                </a:solidFill>
                <a:effectLst/>
                <a:latin typeface="WordVisiCarriageReturn_MSFontService"/>
              </a:rPr>
            </a:br>
            <a:r>
              <a:rPr lang="ru-RU" sz="16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BOOT (строительство – владение – эксплуатация – передача)</a:t>
            </a:r>
            <a:r>
              <a:rPr lang="ru-RU" sz="1600" b="0" i="0" dirty="0">
                <a:solidFill>
                  <a:schemeClr val="bg1"/>
                </a:solidFill>
                <a:effectLst/>
                <a:latin typeface="WordVisiCarriageReturn_MSFontService"/>
              </a:rPr>
              <a:t> </a:t>
            </a:r>
            <a:br>
              <a:rPr lang="ru-RU" sz="1600" b="0" i="0" dirty="0">
                <a:solidFill>
                  <a:schemeClr val="bg1"/>
                </a:solidFill>
                <a:effectLst/>
                <a:latin typeface="WordVisiCarriageReturn_MSFontService"/>
              </a:rPr>
            </a:br>
            <a:r>
              <a:rPr lang="ru-KZ" sz="16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2025–2032</a:t>
            </a:r>
            <a:r>
              <a:rPr lang="ru-KZ" sz="1600" b="0" i="0" dirty="0">
                <a:solidFill>
                  <a:schemeClr val="bg1"/>
                </a:solidFill>
                <a:effectLst/>
                <a:latin typeface="WordVisiCarriageReturn_MSFontService"/>
              </a:rPr>
              <a:t> </a:t>
            </a:r>
            <a:br>
              <a:rPr lang="ru-KZ" sz="1600" b="0" i="0" dirty="0">
                <a:solidFill>
                  <a:schemeClr val="bg1"/>
                </a:solidFill>
                <a:effectLst/>
                <a:latin typeface="WordVisiCarriageReturn_MSFontService"/>
              </a:rPr>
            </a:br>
            <a:r>
              <a:rPr lang="ru-RU" sz="16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СЭЗ «Хоргос», 840 га</a:t>
            </a:r>
            <a:r>
              <a:rPr lang="ru-RU" sz="1600" b="0" i="0" dirty="0">
                <a:solidFill>
                  <a:schemeClr val="bg1"/>
                </a:solidFill>
                <a:effectLst/>
                <a:latin typeface="WordVisiCarriageReturn_MSFontService"/>
              </a:rPr>
              <a:t> </a:t>
            </a:r>
            <a:br>
              <a:rPr lang="ru-RU" sz="1600" b="0" i="0" dirty="0">
                <a:solidFill>
                  <a:schemeClr val="bg1"/>
                </a:solidFill>
                <a:effectLst/>
                <a:latin typeface="WordVisiCarriageReturn_MSFontService"/>
              </a:rPr>
            </a:br>
            <a:r>
              <a:rPr lang="ru-RU" sz="16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0% налог на землю, имущество, КПН, НДС; свободная </a:t>
            </a:r>
          </a:p>
          <a:p>
            <a:r>
              <a:rPr lang="ru-RU" sz="16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таможенная зона </a:t>
            </a:r>
            <a:endParaRPr lang="ru-KZ" sz="1600" dirty="0">
              <a:solidFill>
                <a:schemeClr val="bg1"/>
              </a:solidFill>
            </a:endParaRP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FBB40057-BB37-EE1C-AD0C-CDCBB92F28BA}"/>
              </a:ext>
            </a:extLst>
          </p:cNvPr>
          <p:cNvCxnSpPr>
            <a:cxnSpLocks/>
          </p:cNvCxnSpPr>
          <p:nvPr/>
        </p:nvCxnSpPr>
        <p:spPr>
          <a:xfrm>
            <a:off x="2521708" y="2124077"/>
            <a:ext cx="0" cy="151389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F96711C-556E-0285-8C42-CDA857DB31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4195" y="207960"/>
            <a:ext cx="1965617" cy="1190577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9C3F0AD-7CE0-1253-23F6-B59CF038790D}"/>
              </a:ext>
            </a:extLst>
          </p:cNvPr>
          <p:cNvSpPr/>
          <p:nvPr/>
        </p:nvSpPr>
        <p:spPr>
          <a:xfrm>
            <a:off x="479479" y="4195925"/>
            <a:ext cx="3811981" cy="576881"/>
          </a:xfrm>
          <a:prstGeom prst="rect">
            <a:avLst/>
          </a:prstGeom>
          <a:solidFill>
            <a:srgbClr val="BFBFBF">
              <a:alpha val="45098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1DFC582-69EC-BE5F-8EC6-1A398DABAA57}"/>
              </a:ext>
            </a:extLst>
          </p:cNvPr>
          <p:cNvSpPr txBox="1"/>
          <p:nvPr/>
        </p:nvSpPr>
        <p:spPr>
          <a:xfrm>
            <a:off x="479481" y="4195925"/>
            <a:ext cx="3782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Создание стратегического хаба на границе с КНР </a:t>
            </a:r>
            <a:endParaRPr lang="ru-KZ" sz="16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215C9A9-622B-1BE5-4339-634B165B7846}"/>
              </a:ext>
            </a:extLst>
          </p:cNvPr>
          <p:cNvSpPr txBox="1"/>
          <p:nvPr/>
        </p:nvSpPr>
        <p:spPr>
          <a:xfrm>
            <a:off x="440039" y="3779221"/>
            <a:ext cx="42526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Цели и ключевые показатели проекта:</a:t>
            </a:r>
            <a:r>
              <a:rPr lang="ru-RU" sz="1600" b="0" i="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 </a:t>
            </a:r>
            <a:endParaRPr lang="ru-KZ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E8B15B7-D45E-BDC8-E3CE-7465770338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1769" y="5470354"/>
            <a:ext cx="3904403" cy="57688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F2ABDBC-184A-F5AD-C33D-450D5382C9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1769" y="4815356"/>
            <a:ext cx="3893577" cy="61451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FBAF8AB-552C-00EA-6807-B4FBB79F0E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1767" y="4195925"/>
            <a:ext cx="3904405" cy="57688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36FB328-6D30-F197-DE11-24BE8112FC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481" y="6086132"/>
            <a:ext cx="3811981" cy="58477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88FC8F51-6FA5-74A7-3FAA-5C377B6D6A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481" y="5468054"/>
            <a:ext cx="3811981" cy="581483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087ADF4-3C2D-64D1-47FA-6D2EE7FACB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480" y="4816943"/>
            <a:ext cx="3811982" cy="614516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FC65F37-8822-948F-E3E6-32DB93C1EA03}"/>
              </a:ext>
            </a:extLst>
          </p:cNvPr>
          <p:cNvSpPr txBox="1"/>
          <p:nvPr/>
        </p:nvSpPr>
        <p:spPr>
          <a:xfrm>
            <a:off x="468645" y="4824837"/>
            <a:ext cx="3543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Объём инвестиций: &gt;250 млрд тенге </a:t>
            </a:r>
            <a:endParaRPr lang="ru-KZ" sz="16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9AE2D11-BC23-46FA-F636-91B34B274A39}"/>
              </a:ext>
            </a:extLst>
          </p:cNvPr>
          <p:cNvSpPr txBox="1"/>
          <p:nvPr/>
        </p:nvSpPr>
        <p:spPr>
          <a:xfrm>
            <a:off x="479481" y="5447316"/>
            <a:ext cx="3782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Производительность грузопотока:</a:t>
            </a:r>
          </a:p>
          <a:p>
            <a:r>
              <a:rPr lang="ru-RU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до 250 000 тонн/год </a:t>
            </a:r>
            <a:endParaRPr lang="ru-KZ" sz="16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26D8398-E933-BAC2-014B-68F44908CF64}"/>
              </a:ext>
            </a:extLst>
          </p:cNvPr>
          <p:cNvSpPr txBox="1"/>
          <p:nvPr/>
        </p:nvSpPr>
        <p:spPr>
          <a:xfrm>
            <a:off x="479482" y="6208255"/>
            <a:ext cx="37823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Пассажиропоток: до 2,5 млн чел/год </a:t>
            </a:r>
            <a:endParaRPr lang="ru-KZ" sz="1600" b="1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092174C-54C4-4FEF-BC64-CF35BDFADE2E}"/>
              </a:ext>
            </a:extLst>
          </p:cNvPr>
          <p:cNvSpPr txBox="1"/>
          <p:nvPr/>
        </p:nvSpPr>
        <p:spPr>
          <a:xfrm>
            <a:off x="4941506" y="4315088"/>
            <a:ext cx="2954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 этапа строительства </a:t>
            </a:r>
            <a:endParaRPr lang="ru-KZ" sz="1600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2EE0878-56E8-D8FD-A827-420BC1209BA6}"/>
              </a:ext>
            </a:extLst>
          </p:cNvPr>
          <p:cNvSpPr txBox="1"/>
          <p:nvPr/>
        </p:nvSpPr>
        <p:spPr>
          <a:xfrm>
            <a:off x="4952712" y="4954924"/>
            <a:ext cx="27141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ESG / LEED 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стандарты </a:t>
            </a:r>
            <a:endParaRPr lang="ru-KZ" sz="1600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C6754FA-2FA8-634A-3A3C-964DE046EA8B}"/>
              </a:ext>
            </a:extLst>
          </p:cNvPr>
          <p:cNvSpPr txBox="1"/>
          <p:nvPr/>
        </p:nvSpPr>
        <p:spPr>
          <a:xfrm>
            <a:off x="4952712" y="5583295"/>
            <a:ext cx="38827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Поддержка Правительства РК и СЭЗ </a:t>
            </a:r>
            <a:endParaRPr lang="ru-KZ" sz="1600" b="1" dirty="0"/>
          </a:p>
        </p:txBody>
      </p:sp>
    </p:spTree>
    <p:extLst>
      <p:ext uri="{BB962C8B-B14F-4D97-AF65-F5344CB8AC3E}">
        <p14:creationId xmlns:p14="http://schemas.microsoft.com/office/powerpoint/2010/main" val="4127736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CB899B2-477F-D1B8-DA94-807096F3E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897C79B-C839-078B-330C-2F4204DC9B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6317" y="-993232"/>
            <a:ext cx="4669941" cy="2975106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C80E262-4673-2C98-6B76-AA32CD1E145A}"/>
              </a:ext>
            </a:extLst>
          </p:cNvPr>
          <p:cNvSpPr/>
          <p:nvPr/>
        </p:nvSpPr>
        <p:spPr>
          <a:xfrm flipV="1">
            <a:off x="842751" y="827103"/>
            <a:ext cx="7517480" cy="539895"/>
          </a:xfrm>
          <a:prstGeom prst="rect">
            <a:avLst/>
          </a:prstGeom>
          <a:solidFill>
            <a:srgbClr val="1F4E79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 fontAlgn="base">
              <a:lnSpc>
                <a:spcPts val="1651"/>
              </a:lnSpc>
            </a:pPr>
            <a:endParaRPr lang="ru-RU" sz="1800" b="0" i="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6FA9D4-0DE8-24C9-7D80-7D49E7582EBB}"/>
              </a:ext>
            </a:extLst>
          </p:cNvPr>
          <p:cNvSpPr txBox="1"/>
          <p:nvPr/>
        </p:nvSpPr>
        <p:spPr>
          <a:xfrm>
            <a:off x="1115008" y="892035"/>
            <a:ext cx="736619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i="0" dirty="0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MRO (Техническое обслуживание и ремонт  воздушных судов) </a:t>
            </a:r>
            <a:endParaRPr lang="ru-KZ" sz="20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0070938F-1B28-F9A6-68FF-7827F52FAB18}"/>
              </a:ext>
            </a:extLst>
          </p:cNvPr>
          <p:cNvSpPr/>
          <p:nvPr/>
        </p:nvSpPr>
        <p:spPr>
          <a:xfrm>
            <a:off x="842750" y="1431930"/>
            <a:ext cx="7517480" cy="2067050"/>
          </a:xfrm>
          <a:prstGeom prst="rect">
            <a:avLst/>
          </a:prstGeom>
          <a:solidFill>
            <a:schemeClr val="bg1">
              <a:lumMod val="95000"/>
              <a:alpha val="49804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ru-RU" sz="1800" b="0" i="0" dirty="0">
                <a:solidFill>
                  <a:srgbClr val="000000"/>
                </a:solidFill>
                <a:effectLst/>
                <a:latin typeface="WordVisiCarriageReturn_MSFontService"/>
              </a:rPr>
            </a:br>
            <a:endParaRPr lang="ru-KZ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2AB4C06-9B88-D613-8096-86F5E4C8EC1D}"/>
              </a:ext>
            </a:extLst>
          </p:cNvPr>
          <p:cNvSpPr txBox="1"/>
          <p:nvPr/>
        </p:nvSpPr>
        <p:spPr>
          <a:xfrm>
            <a:off x="1082353" y="1399817"/>
            <a:ext cx="766976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Цель: Создание авиационного технического центра </a:t>
            </a:r>
            <a:r>
              <a:rPr lang="ru-RU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международного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уровня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в Евразийском регионе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WordVisiCarriageReturn_MSFontService"/>
              </a:rPr>
              <a:t> </a:t>
            </a:r>
            <a:br>
              <a:rPr lang="ru-RU" sz="1800" b="0" i="0" dirty="0">
                <a:solidFill>
                  <a:srgbClr val="000000"/>
                </a:solidFill>
                <a:effectLst/>
                <a:latin typeface="WordVisiCarriageReturn_MSFontService"/>
              </a:rPr>
            </a:br>
            <a:endParaRPr lang="ru-KZ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755734A-5EF8-3801-0D1A-E7F83772AB85}"/>
              </a:ext>
            </a:extLst>
          </p:cNvPr>
          <p:cNvSpPr txBox="1"/>
          <p:nvPr/>
        </p:nvSpPr>
        <p:spPr>
          <a:xfrm>
            <a:off x="1715658" y="2545419"/>
            <a:ext cx="1607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ТО и ремонт ВС типов C, E, F </a:t>
            </a:r>
            <a:endParaRPr lang="ru-KZ" sz="16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34EE05B-D4C6-6C47-EA7D-A1E07E27FE32}"/>
              </a:ext>
            </a:extLst>
          </p:cNvPr>
          <p:cNvSpPr txBox="1"/>
          <p:nvPr/>
        </p:nvSpPr>
        <p:spPr>
          <a:xfrm>
            <a:off x="3582326" y="2527856"/>
            <a:ext cx="1979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Обслуживание международных операторов </a:t>
            </a:r>
            <a:endParaRPr lang="ru-KZ" sz="16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E168DB7-7B01-393A-0158-9BE74142E748}"/>
              </a:ext>
            </a:extLst>
          </p:cNvPr>
          <p:cNvSpPr txBox="1"/>
          <p:nvPr/>
        </p:nvSpPr>
        <p:spPr>
          <a:xfrm>
            <a:off x="5561680" y="2527855"/>
            <a:ext cx="2360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Создание сервисного центра на транзитной оси Европа–Азия </a:t>
            </a:r>
            <a:endParaRPr lang="ru-KZ" sz="1600" b="1" dirty="0"/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A4A2B32D-2984-4288-CBB8-621605AA9F57}"/>
              </a:ext>
            </a:extLst>
          </p:cNvPr>
          <p:cNvCxnSpPr>
            <a:cxnSpLocks/>
          </p:cNvCxnSpPr>
          <p:nvPr/>
        </p:nvCxnSpPr>
        <p:spPr>
          <a:xfrm>
            <a:off x="1715658" y="2533926"/>
            <a:ext cx="5823477" cy="0"/>
          </a:xfrm>
          <a:prstGeom prst="line">
            <a:avLst/>
          </a:prstGeom>
          <a:ln>
            <a:solidFill>
              <a:srgbClr val="111F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9C26D4B-782B-D25C-BA31-53457C9635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2259" y="2028213"/>
            <a:ext cx="447313" cy="44731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89F8913-3218-DBD0-60F4-1DA2668FDE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7497" y="1954493"/>
            <a:ext cx="447313" cy="51689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434BAEE-2134-EBD5-1AB1-C3725B0BBB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2476" y="2012893"/>
            <a:ext cx="447313" cy="447313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3C139F0-05B6-CC21-A9C2-0F3A376A057D}"/>
              </a:ext>
            </a:extLst>
          </p:cNvPr>
          <p:cNvSpPr/>
          <p:nvPr/>
        </p:nvSpPr>
        <p:spPr>
          <a:xfrm>
            <a:off x="842751" y="3713584"/>
            <a:ext cx="7517480" cy="3004457"/>
          </a:xfrm>
          <a:prstGeom prst="rect">
            <a:avLst/>
          </a:prstGeom>
          <a:solidFill>
            <a:srgbClr val="1F4E79">
              <a:alpha val="49804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8DD9B5-D214-26E1-1FAE-A39470C80402}"/>
              </a:ext>
            </a:extLst>
          </p:cNvPr>
          <p:cNvSpPr txBox="1"/>
          <p:nvPr/>
        </p:nvSpPr>
        <p:spPr>
          <a:xfrm>
            <a:off x="1115008" y="3771670"/>
            <a:ext cx="3533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dirty="0">
                <a:solidFill>
                  <a:schemeClr val="bg1"/>
                </a:solidFill>
                <a:effectLst/>
                <a:latin typeface="WordVisi_MSFontService"/>
              </a:rPr>
              <a:t>Инфраструктура </a:t>
            </a:r>
            <a:r>
              <a:rPr lang="en-US" sz="1600" b="1" i="0" dirty="0">
                <a:solidFill>
                  <a:schemeClr val="bg1"/>
                </a:solidFill>
                <a:effectLst/>
                <a:latin typeface="WordVisi_MSFontService"/>
              </a:rPr>
              <a:t>MRO </a:t>
            </a:r>
            <a:r>
              <a:rPr lang="ru-RU" sz="1600" b="1" i="0" dirty="0">
                <a:solidFill>
                  <a:schemeClr val="bg1"/>
                </a:solidFill>
                <a:effectLst/>
                <a:latin typeface="WordVisi_MSFontService"/>
              </a:rPr>
              <a:t>комплекса</a:t>
            </a:r>
            <a:endParaRPr lang="ru-KZ" sz="16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6ECEA4-0853-C1B0-F75C-188FBE7DD823}"/>
              </a:ext>
            </a:extLst>
          </p:cNvPr>
          <p:cNvSpPr txBox="1"/>
          <p:nvPr/>
        </p:nvSpPr>
        <p:spPr>
          <a:xfrm>
            <a:off x="1796825" y="4248429"/>
            <a:ext cx="6699535" cy="2331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>
              <a:lnSpc>
                <a:spcPts val="1651"/>
              </a:lnSpc>
              <a:buFont typeface="Arial" panose="020B0604020202020204" pitchFamily="34" charset="0"/>
              <a:buChar char="•"/>
            </a:pPr>
            <a:r>
              <a:rPr lang="ru-RU" sz="18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ru-RU" sz="18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3 ангара: 2 для ВС типа C, 1 — для типов E, F</a:t>
            </a:r>
          </a:p>
          <a:p>
            <a:pPr algn="l" rtl="0" fontAlgn="base">
              <a:lnSpc>
                <a:spcPts val="1651"/>
              </a:lnSpc>
            </a:pPr>
            <a:r>
              <a:rPr lang="ru-RU" sz="18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l" rtl="0" fontAlgn="base">
              <a:lnSpc>
                <a:spcPts val="1651"/>
              </a:lnSpc>
              <a:buFont typeface="Arial" panose="020B0604020202020204" pitchFamily="34" charset="0"/>
              <a:buChar char="•"/>
            </a:pPr>
            <a:r>
              <a:rPr lang="ru-RU" sz="18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Специализированное оборудование </a:t>
            </a:r>
          </a:p>
          <a:p>
            <a:pPr algn="l" rtl="0" fontAlgn="base">
              <a:lnSpc>
                <a:spcPts val="1651"/>
              </a:lnSpc>
            </a:pPr>
            <a:endParaRPr lang="ru-RU" sz="1800" b="1" i="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lnSpc>
                <a:spcPts val="1651"/>
              </a:lnSpc>
              <a:buFont typeface="Arial" panose="020B0604020202020204" pitchFamily="34" charset="0"/>
              <a:buChar char="•"/>
            </a:pPr>
            <a:r>
              <a:rPr lang="ru-RU" sz="18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Системы жизнеобеспечения, пожаротушения </a:t>
            </a:r>
          </a:p>
          <a:p>
            <a:pPr algn="l" rtl="0" fontAlgn="base">
              <a:lnSpc>
                <a:spcPts val="1651"/>
              </a:lnSpc>
            </a:pPr>
            <a:endParaRPr lang="ru-RU" sz="1800" b="1" i="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lnSpc>
                <a:spcPts val="1651"/>
              </a:lnSpc>
              <a:buFont typeface="Arial" panose="020B0604020202020204" pitchFamily="34" charset="0"/>
              <a:buChar char="•"/>
            </a:pPr>
            <a:r>
              <a:rPr lang="ru-RU" sz="18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Вспомогательная спецтехника </a:t>
            </a:r>
          </a:p>
          <a:p>
            <a:pPr algn="l" rtl="0" fontAlgn="base">
              <a:lnSpc>
                <a:spcPts val="1651"/>
              </a:lnSpc>
            </a:pPr>
            <a:endParaRPr lang="ru-RU" sz="1800" b="1" i="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lnSpc>
                <a:spcPts val="1651"/>
              </a:lnSpc>
              <a:buFont typeface="Arial" panose="020B0604020202020204" pitchFamily="34" charset="0"/>
              <a:buChar char="•"/>
            </a:pPr>
            <a:r>
              <a:rPr lang="ru-RU" sz="18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Наземная инфраструктура, инженерные сети </a:t>
            </a:r>
          </a:p>
          <a:p>
            <a:endParaRPr lang="ru-KZ" dirty="0"/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DE5185B4-CC08-DC12-4A0E-44535377B79D}"/>
              </a:ext>
            </a:extLst>
          </p:cNvPr>
          <p:cNvCxnSpPr>
            <a:cxnSpLocks/>
          </p:cNvCxnSpPr>
          <p:nvPr/>
        </p:nvCxnSpPr>
        <p:spPr>
          <a:xfrm>
            <a:off x="1306285" y="4348065"/>
            <a:ext cx="0" cy="1726164"/>
          </a:xfrm>
          <a:prstGeom prst="line">
            <a:avLst/>
          </a:prstGeom>
          <a:ln>
            <a:solidFill>
              <a:srgbClr val="1A2E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F57865E4-9B09-8E7B-5895-BCCD6C006A56}"/>
              </a:ext>
            </a:extLst>
          </p:cNvPr>
          <p:cNvCxnSpPr>
            <a:cxnSpLocks/>
          </p:cNvCxnSpPr>
          <p:nvPr/>
        </p:nvCxnSpPr>
        <p:spPr>
          <a:xfrm>
            <a:off x="1306285" y="4348065"/>
            <a:ext cx="615821" cy="0"/>
          </a:xfrm>
          <a:prstGeom prst="line">
            <a:avLst/>
          </a:prstGeom>
          <a:ln>
            <a:solidFill>
              <a:srgbClr val="1A2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B4144E04-3A65-DF10-3B8D-1B9AC1CA3F0A}"/>
              </a:ext>
            </a:extLst>
          </p:cNvPr>
          <p:cNvCxnSpPr/>
          <p:nvPr/>
        </p:nvCxnSpPr>
        <p:spPr>
          <a:xfrm flipH="1">
            <a:off x="1306285" y="4805265"/>
            <a:ext cx="615821" cy="0"/>
          </a:xfrm>
          <a:prstGeom prst="line">
            <a:avLst/>
          </a:prstGeom>
          <a:ln>
            <a:solidFill>
              <a:srgbClr val="1A2E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39287CA2-9AC7-A08F-1FEA-435679910B6B}"/>
              </a:ext>
            </a:extLst>
          </p:cNvPr>
          <p:cNvCxnSpPr/>
          <p:nvPr/>
        </p:nvCxnSpPr>
        <p:spPr>
          <a:xfrm flipH="1">
            <a:off x="1306285" y="5211147"/>
            <a:ext cx="615821" cy="0"/>
          </a:xfrm>
          <a:prstGeom prst="line">
            <a:avLst/>
          </a:prstGeom>
          <a:ln>
            <a:solidFill>
              <a:srgbClr val="1A2E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4403625A-6F70-7A34-A829-958E1CBE12FD}"/>
              </a:ext>
            </a:extLst>
          </p:cNvPr>
          <p:cNvCxnSpPr/>
          <p:nvPr/>
        </p:nvCxnSpPr>
        <p:spPr>
          <a:xfrm flipH="1">
            <a:off x="1306285" y="5654351"/>
            <a:ext cx="615821" cy="0"/>
          </a:xfrm>
          <a:prstGeom prst="line">
            <a:avLst/>
          </a:prstGeom>
          <a:ln>
            <a:solidFill>
              <a:srgbClr val="1A2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65D157E1-D06B-6A16-E3EA-EEF71DA92C02}"/>
              </a:ext>
            </a:extLst>
          </p:cNvPr>
          <p:cNvCxnSpPr/>
          <p:nvPr/>
        </p:nvCxnSpPr>
        <p:spPr>
          <a:xfrm flipH="1">
            <a:off x="1306285" y="6074229"/>
            <a:ext cx="615821" cy="0"/>
          </a:xfrm>
          <a:prstGeom prst="line">
            <a:avLst/>
          </a:prstGeom>
          <a:ln>
            <a:solidFill>
              <a:srgbClr val="1A2E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0CD0FCD-0B3C-A3E4-4F09-4CB7ECE89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6F2F63F-4C43-696B-72DC-A47573A6F6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9071" y="-1007703"/>
            <a:ext cx="4670594" cy="2977038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47F16D2-1635-181D-CC4F-5A224898E626}"/>
              </a:ext>
            </a:extLst>
          </p:cNvPr>
          <p:cNvSpPr/>
          <p:nvPr/>
        </p:nvSpPr>
        <p:spPr>
          <a:xfrm>
            <a:off x="2320568" y="2034900"/>
            <a:ext cx="5934271" cy="729515"/>
          </a:xfrm>
          <a:prstGeom prst="rect">
            <a:avLst/>
          </a:prstGeom>
          <a:solidFill>
            <a:srgbClr val="1F4E79">
              <a:alpha val="50196"/>
            </a:srgbClr>
          </a:solidFill>
          <a:ln>
            <a:solidFill>
              <a:srgbClr val="172949">
                <a:alpha val="54902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20B4BE-4CA5-4B95-25D2-142FEAFEFDD7}"/>
              </a:ext>
            </a:extLst>
          </p:cNvPr>
          <p:cNvSpPr txBox="1"/>
          <p:nvPr/>
        </p:nvSpPr>
        <p:spPr>
          <a:xfrm>
            <a:off x="2502940" y="2244572"/>
            <a:ext cx="7240555" cy="374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Низкая конкуренция MRO-центров в регионе </a:t>
            </a:r>
            <a:endParaRPr lang="ru-KZ" b="1" dirty="0">
              <a:solidFill>
                <a:srgbClr val="0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0DFA53-FCA7-2577-DFFD-3EA562637D83}"/>
              </a:ext>
            </a:extLst>
          </p:cNvPr>
          <p:cNvSpPr txBox="1"/>
          <p:nvPr/>
        </p:nvSpPr>
        <p:spPr>
          <a:xfrm>
            <a:off x="2685309" y="1302967"/>
            <a:ext cx="376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0" dirty="0">
                <a:solidFill>
                  <a:srgbClr val="000000"/>
                </a:solidFill>
                <a:effectLst/>
                <a:latin typeface="WordVisi_MSFontService"/>
              </a:rPr>
              <a:t>Ценности для инвестора</a:t>
            </a:r>
            <a:endParaRPr lang="ru-KZ" sz="2400" dirty="0">
              <a:solidFill>
                <a:srgbClr val="000000"/>
              </a:solidFill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F0854D8-9B75-061E-584C-4E90A21DB5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0571" y="1382479"/>
            <a:ext cx="364738" cy="28875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B628CB1-BB54-1E22-382E-911F1F543B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7205" y="2278581"/>
            <a:ext cx="203467" cy="31118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699DBE4-60D3-247E-7582-F26C587A45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7205" y="3093983"/>
            <a:ext cx="203467" cy="31118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32B51BC-A6A7-EB38-C3DD-6B6520742A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7205" y="3880345"/>
            <a:ext cx="203467" cy="31118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F2A41D49-55D2-C5AF-FF2D-1C86492C39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7205" y="4753118"/>
            <a:ext cx="203467" cy="311185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E4BCE3C-1CCD-F7AB-5F81-3274B087B301}"/>
              </a:ext>
            </a:extLst>
          </p:cNvPr>
          <p:cNvSpPr/>
          <p:nvPr/>
        </p:nvSpPr>
        <p:spPr>
          <a:xfrm>
            <a:off x="2320571" y="2877249"/>
            <a:ext cx="5934271" cy="729515"/>
          </a:xfrm>
          <a:prstGeom prst="rect">
            <a:avLst/>
          </a:prstGeom>
          <a:solidFill>
            <a:srgbClr val="1F4E79">
              <a:alpha val="50196"/>
            </a:srgbClr>
          </a:solidFill>
          <a:ln>
            <a:solidFill>
              <a:srgbClr val="172949">
                <a:alpha val="54902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789B826-DC44-D24C-A874-8BB42A910D65}"/>
              </a:ext>
            </a:extLst>
          </p:cNvPr>
          <p:cNvSpPr/>
          <p:nvPr/>
        </p:nvSpPr>
        <p:spPr>
          <a:xfrm>
            <a:off x="2320569" y="3720578"/>
            <a:ext cx="5934271" cy="729515"/>
          </a:xfrm>
          <a:prstGeom prst="rect">
            <a:avLst/>
          </a:prstGeom>
          <a:solidFill>
            <a:srgbClr val="1F4E79">
              <a:alpha val="50196"/>
            </a:srgbClr>
          </a:solidFill>
          <a:ln>
            <a:solidFill>
              <a:srgbClr val="172949">
                <a:alpha val="54902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E4452D36-3CBA-E72F-0CED-843AFC6FB08E}"/>
              </a:ext>
            </a:extLst>
          </p:cNvPr>
          <p:cNvSpPr/>
          <p:nvPr/>
        </p:nvSpPr>
        <p:spPr>
          <a:xfrm>
            <a:off x="2320570" y="4561948"/>
            <a:ext cx="5934271" cy="729515"/>
          </a:xfrm>
          <a:prstGeom prst="rect">
            <a:avLst/>
          </a:prstGeom>
          <a:solidFill>
            <a:srgbClr val="1F4E79">
              <a:alpha val="50196"/>
            </a:srgbClr>
          </a:solidFill>
          <a:ln>
            <a:solidFill>
              <a:srgbClr val="172949">
                <a:alpha val="54902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1CB4C450-34E5-0440-7307-C10D00697035}"/>
              </a:ext>
            </a:extLst>
          </p:cNvPr>
          <p:cNvSpPr/>
          <p:nvPr/>
        </p:nvSpPr>
        <p:spPr>
          <a:xfrm>
            <a:off x="2320571" y="5397809"/>
            <a:ext cx="5934271" cy="729515"/>
          </a:xfrm>
          <a:prstGeom prst="rect">
            <a:avLst/>
          </a:prstGeom>
          <a:solidFill>
            <a:srgbClr val="1F4E79">
              <a:alpha val="50196"/>
            </a:srgbClr>
          </a:solidFill>
          <a:ln>
            <a:solidFill>
              <a:srgbClr val="172949">
                <a:alpha val="54902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C38DC44-F61A-0B23-5E78-20F032E439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9487" y="5607104"/>
            <a:ext cx="201185" cy="3109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4B53C5-431B-9429-73F1-A7287966F78F}"/>
              </a:ext>
            </a:extLst>
          </p:cNvPr>
          <p:cNvSpPr txBox="1"/>
          <p:nvPr/>
        </p:nvSpPr>
        <p:spPr>
          <a:xfrm>
            <a:off x="2502940" y="3071233"/>
            <a:ext cx="7240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Calibri" panose="020F0502020204030204" pitchFamily="34" charset="0"/>
              </a:rPr>
              <a:t>Региональный Центр компетенции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ru-KZ" b="1" dirty="0">
              <a:solidFill>
                <a:srgbClr val="00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43E7B1-76EE-DECD-F035-0A3B47DAA282}"/>
              </a:ext>
            </a:extLst>
          </p:cNvPr>
          <p:cNvSpPr txBox="1"/>
          <p:nvPr/>
        </p:nvSpPr>
        <p:spPr>
          <a:xfrm>
            <a:off x="2502940" y="3851271"/>
            <a:ext cx="6027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Высокая маржинальность услуг </a:t>
            </a:r>
            <a:endParaRPr lang="ru-KZ" b="1" dirty="0">
              <a:solidFill>
                <a:srgbClr val="00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BE584E-F718-3AB8-4103-0BAB443D5A51}"/>
              </a:ext>
            </a:extLst>
          </p:cNvPr>
          <p:cNvSpPr txBox="1"/>
          <p:nvPr/>
        </p:nvSpPr>
        <p:spPr>
          <a:xfrm>
            <a:off x="2502940" y="4720130"/>
            <a:ext cx="5934271" cy="377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Интеграция с грузовой логистикой </a:t>
            </a:r>
            <a:endParaRPr lang="ru-KZ" b="1" dirty="0">
              <a:solidFill>
                <a:srgbClr val="00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9AABAD-1A27-2D4E-427B-42F3A070C374}"/>
              </a:ext>
            </a:extLst>
          </p:cNvPr>
          <p:cNvSpPr txBox="1"/>
          <p:nvPr/>
        </p:nvSpPr>
        <p:spPr>
          <a:xfrm>
            <a:off x="2502940" y="5435385"/>
            <a:ext cx="5512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Возможность создания мультинационального техцентра с экспортом услуг </a:t>
            </a:r>
            <a:endParaRPr lang="ru-KZ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A1EC12-D774-E1CD-E582-234E94739A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B9FE112-9D00-D94B-DB4D-E35321D60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9E07DA1-DD10-EA6E-7168-8B0DC7E894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9574" y="-1115457"/>
            <a:ext cx="5346655" cy="3407959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A75482E-753D-3239-912B-736880D489F7}"/>
              </a:ext>
            </a:extLst>
          </p:cNvPr>
          <p:cNvSpPr/>
          <p:nvPr/>
        </p:nvSpPr>
        <p:spPr>
          <a:xfrm>
            <a:off x="923731" y="1632857"/>
            <a:ext cx="7296538" cy="4534678"/>
          </a:xfrm>
          <a:prstGeom prst="rect">
            <a:avLst/>
          </a:prstGeom>
          <a:solidFill>
            <a:schemeClr val="accent5">
              <a:lumMod val="50000"/>
              <a:alpha val="50196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3371916-99ED-0E89-0F34-3E9248AB5B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0861" y="2059665"/>
            <a:ext cx="365792" cy="2865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FFC0A94-BF5F-5E75-2A14-7869A9EC7461}"/>
              </a:ext>
            </a:extLst>
          </p:cNvPr>
          <p:cNvSpPr txBox="1"/>
          <p:nvPr/>
        </p:nvSpPr>
        <p:spPr>
          <a:xfrm>
            <a:off x="2466641" y="2002879"/>
            <a:ext cx="4675944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Партнёрство и формат участия</a:t>
            </a:r>
            <a:r>
              <a:rPr lang="ru-RU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 </a:t>
            </a:r>
            <a:endParaRPr lang="ru-KZ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696E88E-E6C2-E30D-872A-CFB4CFFE90E7}"/>
              </a:ext>
            </a:extLst>
          </p:cNvPr>
          <p:cNvSpPr/>
          <p:nvPr/>
        </p:nvSpPr>
        <p:spPr>
          <a:xfrm>
            <a:off x="2142526" y="2526623"/>
            <a:ext cx="5248471" cy="628249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F7F9F7-5556-7C03-361C-195F16438ECF}"/>
              </a:ext>
            </a:extLst>
          </p:cNvPr>
          <p:cNvSpPr txBox="1"/>
          <p:nvPr/>
        </p:nvSpPr>
        <p:spPr>
          <a:xfrm>
            <a:off x="2283757" y="2580318"/>
            <a:ext cx="5261334" cy="53476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 fontAlgn="base">
              <a:lnSpc>
                <a:spcPts val="1651"/>
              </a:lnSpc>
            </a:pPr>
            <a:r>
              <a:rPr lang="ru-RU" sz="16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</a:rPr>
              <a:t>Открыта возможность участия в конкурсах на PMC/EPC контрактор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ов</a:t>
            </a:r>
            <a:r>
              <a:rPr lang="ru-RU" sz="16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92572FD-E9E3-8650-CE6B-21F7CDBA21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6656" y="2681212"/>
            <a:ext cx="207282" cy="31092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C30F7B7-8C6E-6361-3205-3D676D16B5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6656" y="3379521"/>
            <a:ext cx="207282" cy="31092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7681238-4123-68E8-E5BF-32003A2A00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6656" y="4050738"/>
            <a:ext cx="207282" cy="310923"/>
          </a:xfrm>
          <a:prstGeom prst="rect">
            <a:avLst/>
          </a:prstGeom>
        </p:spPr>
      </p:pic>
      <p:pic>
        <p:nvPicPr>
          <p:cNvPr id="17" name="Рисунок 15">
            <a:extLst>
              <a:ext uri="{FF2B5EF4-FFF2-40B4-BE49-F238E27FC236}">
                <a16:creationId xmlns:a16="http://schemas.microsoft.com/office/drawing/2014/main" id="{CC00B37B-6B33-9F25-E423-CA2810F55E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6656" y="4708146"/>
            <a:ext cx="207282" cy="310923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DBE24155-F462-5B59-3C0C-090C92AB02EF}"/>
              </a:ext>
            </a:extLst>
          </p:cNvPr>
          <p:cNvSpPr/>
          <p:nvPr/>
        </p:nvSpPr>
        <p:spPr>
          <a:xfrm>
            <a:off x="2153815" y="3212566"/>
            <a:ext cx="5248471" cy="628249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5AD0C0CA-A48C-F3EC-41FB-D1E0DF5429D5}"/>
              </a:ext>
            </a:extLst>
          </p:cNvPr>
          <p:cNvSpPr/>
          <p:nvPr/>
        </p:nvSpPr>
        <p:spPr>
          <a:xfrm>
            <a:off x="2142527" y="3895768"/>
            <a:ext cx="5248471" cy="628249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05E7D8EB-41D9-111B-FA5A-0081A9CD4020}"/>
              </a:ext>
            </a:extLst>
          </p:cNvPr>
          <p:cNvSpPr/>
          <p:nvPr/>
        </p:nvSpPr>
        <p:spPr>
          <a:xfrm>
            <a:off x="2153814" y="4578970"/>
            <a:ext cx="5248471" cy="628249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367ABEB4-02AF-984A-9370-E79EDAF4C4E1}"/>
              </a:ext>
            </a:extLst>
          </p:cNvPr>
          <p:cNvSpPr/>
          <p:nvPr/>
        </p:nvSpPr>
        <p:spPr>
          <a:xfrm>
            <a:off x="2144925" y="5262172"/>
            <a:ext cx="5248471" cy="628249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012C08-39BB-1B00-74B8-34D0F7E0F494}"/>
              </a:ext>
            </a:extLst>
          </p:cNvPr>
          <p:cNvSpPr txBox="1"/>
          <p:nvPr/>
        </p:nvSpPr>
        <p:spPr>
          <a:xfrm>
            <a:off x="2283757" y="3400119"/>
            <a:ext cx="4921899" cy="3167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 fontAlgn="base">
              <a:lnSpc>
                <a:spcPts val="1651"/>
              </a:lnSpc>
            </a:pPr>
            <a:r>
              <a:rPr lang="ru-RU" sz="16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</a:rPr>
              <a:t>BOOT – долгосрочное владение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2D059F-6FDD-B3E3-4B50-5D1B0AD1C979}"/>
              </a:ext>
            </a:extLst>
          </p:cNvPr>
          <p:cNvSpPr txBox="1"/>
          <p:nvPr/>
        </p:nvSpPr>
        <p:spPr>
          <a:xfrm>
            <a:off x="2283756" y="4047824"/>
            <a:ext cx="4921899" cy="3167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 fontAlgn="base">
              <a:lnSpc>
                <a:spcPts val="1651"/>
              </a:lnSpc>
            </a:pPr>
            <a:r>
              <a:rPr lang="ru-RU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Управление 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MRO</a:t>
            </a:r>
            <a:endParaRPr lang="ru-RU" sz="1600" b="1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B8687D-D910-338B-7F6B-DCD661B0095F}"/>
              </a:ext>
            </a:extLst>
          </p:cNvPr>
          <p:cNvSpPr txBox="1"/>
          <p:nvPr/>
        </p:nvSpPr>
        <p:spPr>
          <a:xfrm>
            <a:off x="2283757" y="4625713"/>
            <a:ext cx="5261334" cy="53476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 fontAlgn="base">
              <a:lnSpc>
                <a:spcPts val="1651"/>
              </a:lnSpc>
            </a:pPr>
            <a:r>
              <a:rPr lang="ru-RU" sz="16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</a:rPr>
              <a:t>Юридическая платформа: ТОО SKYHANSA </a:t>
            </a:r>
          </a:p>
          <a:p>
            <a:pPr algn="l" rtl="0" fontAlgn="base">
              <a:lnSpc>
                <a:spcPts val="1651"/>
              </a:lnSpc>
            </a:pPr>
            <a:r>
              <a:rPr lang="ru-RU" sz="16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</a:rPr>
              <a:t>(Казахстан – Германия) 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838022-032C-5984-437C-1472F24AA471}"/>
              </a:ext>
            </a:extLst>
          </p:cNvPr>
          <p:cNvSpPr txBox="1"/>
          <p:nvPr/>
        </p:nvSpPr>
        <p:spPr>
          <a:xfrm>
            <a:off x="2283757" y="5308915"/>
            <a:ext cx="5261334" cy="53476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 fontAlgn="base">
              <a:lnSpc>
                <a:spcPts val="1651"/>
              </a:lnSpc>
            </a:pPr>
            <a:r>
              <a:rPr lang="ru-RU" sz="16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</a:rPr>
              <a:t>Проект входит в реестр стратегических и поддерживается МИО и СЭЗ Хоргос 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C76249F-C8D7-23F7-2D64-102B585546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6656" y="5420834"/>
            <a:ext cx="207282" cy="3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117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ECDB1FF-8290-0342-5435-1C94144C8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7DC2CBE-2D81-166D-5C75-44B60ED8A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9071" y="-1007703"/>
            <a:ext cx="4670594" cy="297703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B554A52-75F9-D6A2-7EA4-164CBC0B05BF}"/>
              </a:ext>
            </a:extLst>
          </p:cNvPr>
          <p:cNvSpPr/>
          <p:nvPr/>
        </p:nvSpPr>
        <p:spPr>
          <a:xfrm>
            <a:off x="1017037" y="1988572"/>
            <a:ext cx="7100595" cy="3050534"/>
          </a:xfrm>
          <a:prstGeom prst="rect">
            <a:avLst/>
          </a:prstGeom>
          <a:solidFill>
            <a:srgbClr val="1F4E79">
              <a:alpha val="32157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E2A0DE3-C4D6-E293-8D3E-B624A0E57B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4653" y="2456087"/>
            <a:ext cx="477239" cy="4680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971E888-D1AC-0329-69BA-8E12D0BB4C82}"/>
              </a:ext>
            </a:extLst>
          </p:cNvPr>
          <p:cNvSpPr txBox="1"/>
          <p:nvPr/>
        </p:nvSpPr>
        <p:spPr>
          <a:xfrm>
            <a:off x="2038710" y="3012131"/>
            <a:ext cx="1978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ru-RU" sz="18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+7 727 250 74 97</a:t>
            </a:r>
            <a:r>
              <a:rPr lang="ru-RU" sz="1800" b="1" i="0" dirty="0">
                <a:solidFill>
                  <a:schemeClr val="bg1"/>
                </a:solidFill>
                <a:effectLst/>
                <a:latin typeface="WordVisiCarriageReturn_MSFontService"/>
              </a:rPr>
              <a:t> </a:t>
            </a:r>
          </a:p>
          <a:p>
            <a:endParaRPr lang="ru-KZ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A7BE3E3-7B1E-14B3-130F-FBF69DE6A7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3300" y="2410718"/>
            <a:ext cx="477239" cy="4680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DC7B4DB-1A0E-18E0-3FDC-597070C5654E}"/>
              </a:ext>
            </a:extLst>
          </p:cNvPr>
          <p:cNvSpPr txBox="1"/>
          <p:nvPr/>
        </p:nvSpPr>
        <p:spPr>
          <a:xfrm>
            <a:off x="5038985" y="2924149"/>
            <a:ext cx="220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0" u="sng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Info@skyhansa.com</a:t>
            </a:r>
            <a:endParaRPr lang="ru-KZ" b="1" dirty="0">
              <a:solidFill>
                <a:schemeClr val="bg1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65F2B7C-D64E-F2D7-4268-819EC9FE53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2422" y="3658462"/>
            <a:ext cx="419470" cy="42769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9FA8534-C5D1-3B7E-B809-6564ABD21C56}"/>
              </a:ext>
            </a:extLst>
          </p:cNvPr>
          <p:cNvSpPr txBox="1"/>
          <p:nvPr/>
        </p:nvSpPr>
        <p:spPr>
          <a:xfrm>
            <a:off x="2180070" y="4164118"/>
            <a:ext cx="1903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0" u="sng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skyhansa.com</a:t>
            </a:r>
            <a:endParaRPr lang="ru-KZ" b="1" dirty="0">
              <a:solidFill>
                <a:schemeClr val="bg1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D230151-FB2A-D5B0-4F37-3F50DCC9F9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62183" y="3689936"/>
            <a:ext cx="419469" cy="47418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08F1ED4-74B5-225E-D552-727AA509C5C7}"/>
              </a:ext>
            </a:extLst>
          </p:cNvPr>
          <p:cNvSpPr txBox="1"/>
          <p:nvPr/>
        </p:nvSpPr>
        <p:spPr>
          <a:xfrm>
            <a:off x="5069010" y="4164118"/>
            <a:ext cx="2283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Алматы, Казахстан</a:t>
            </a:r>
          </a:p>
          <a:p>
            <a:endParaRPr lang="ru-KZ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D76306-78AC-AC1A-EF02-515B01885F8C}"/>
              </a:ext>
            </a:extLst>
          </p:cNvPr>
          <p:cNvSpPr txBox="1"/>
          <p:nvPr/>
        </p:nvSpPr>
        <p:spPr>
          <a:xfrm>
            <a:off x="3028011" y="1372308"/>
            <a:ext cx="2934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</a:rPr>
              <a:t>Контакты и обратная связь</a:t>
            </a:r>
            <a:endParaRPr lang="ru-KZ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BF3E967-A628-30E7-DC5F-3223564E45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99183" y="1372308"/>
            <a:ext cx="228827" cy="34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4555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4900d8ee-d5c8-4011-b0f5-3d14bf86ae25}" enabled="0" method="" siteId="{4900d8ee-d5c8-4011-b0f5-3d14bf86ae2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994</TotalTime>
  <Words>305</Words>
  <Application>Microsoft Office PowerPoint</Application>
  <PresentationFormat>Экран (4:3)</PresentationFormat>
  <Paragraphs>56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WordVisi_MSFontService</vt:lpstr>
      <vt:lpstr>WordVisiCarriageReturn_MSFontService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Aidana Chimbaeva</dc:creator>
  <cp:keywords/>
  <dc:description>generated using python-pptx</dc:description>
  <cp:lastModifiedBy>Erik Shortanbayev</cp:lastModifiedBy>
  <cp:revision>12</cp:revision>
  <dcterms:created xsi:type="dcterms:W3CDTF">2013-01-27T09:14:16Z</dcterms:created>
  <dcterms:modified xsi:type="dcterms:W3CDTF">2025-04-24T13:59:04Z</dcterms:modified>
  <cp:category/>
</cp:coreProperties>
</file>